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376" r:id="rId2"/>
    <p:sldId id="375" r:id="rId3"/>
    <p:sldId id="358" r:id="rId4"/>
    <p:sldId id="378" r:id="rId5"/>
    <p:sldId id="288" r:id="rId6"/>
    <p:sldId id="377" r:id="rId7"/>
    <p:sldId id="379" r:id="rId8"/>
    <p:sldId id="406" r:id="rId9"/>
    <p:sldId id="383" r:id="rId10"/>
    <p:sldId id="384" r:id="rId11"/>
    <p:sldId id="381" r:id="rId12"/>
    <p:sldId id="392" r:id="rId13"/>
    <p:sldId id="408" r:id="rId14"/>
    <p:sldId id="393" r:id="rId15"/>
    <p:sldId id="395" r:id="rId16"/>
    <p:sldId id="394" r:id="rId17"/>
    <p:sldId id="407" r:id="rId18"/>
    <p:sldId id="385" r:id="rId19"/>
    <p:sldId id="387" r:id="rId20"/>
    <p:sldId id="386" r:id="rId21"/>
    <p:sldId id="388" r:id="rId22"/>
    <p:sldId id="389" r:id="rId23"/>
    <p:sldId id="390" r:id="rId24"/>
    <p:sldId id="391" r:id="rId25"/>
    <p:sldId id="396" r:id="rId26"/>
    <p:sldId id="397" r:id="rId27"/>
    <p:sldId id="399" r:id="rId28"/>
    <p:sldId id="409" r:id="rId29"/>
    <p:sldId id="398" r:id="rId30"/>
    <p:sldId id="400" r:id="rId31"/>
    <p:sldId id="401" r:id="rId32"/>
    <p:sldId id="402" r:id="rId33"/>
    <p:sldId id="403" r:id="rId34"/>
    <p:sldId id="410" r:id="rId35"/>
    <p:sldId id="405" r:id="rId36"/>
    <p:sldId id="404" r:id="rId37"/>
    <p:sldId id="371" r:id="rId38"/>
  </p:sldIdLst>
  <p:sldSz cx="13004800" cy="9753600"/>
  <p:notesSz cx="7023100" cy="93091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B4"/>
    <a:srgbClr val="0075C7"/>
    <a:srgbClr val="5C6D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807" autoAdjust="0"/>
  </p:normalViewPr>
  <p:slideViewPr>
    <p:cSldViewPr snapToGrid="0" snapToObjects="1">
      <p:cViewPr varScale="1">
        <p:scale>
          <a:sx n="52" d="100"/>
          <a:sy n="52" d="100"/>
        </p:scale>
        <p:origin x="-708" y="-114"/>
      </p:cViewPr>
      <p:guideLst>
        <p:guide orient="horz" pos="3072"/>
        <p:guide pos="40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6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D03BE9-D6C6-463B-8AF2-9596DEDD9C40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6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A13EA8-8B8E-4CAB-B23D-01F4B79C3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7487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</p:spPr>
        <p:txBody>
          <a:bodyPr lIns="93324" tIns="46662" rIns="93324" bIns="46662"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36415" y="4421824"/>
            <a:ext cx="5150273" cy="4189095"/>
          </a:xfrm>
          <a:prstGeom prst="rect">
            <a:avLst/>
          </a:prstGeom>
        </p:spPr>
        <p:txBody>
          <a:bodyPr lIns="93324" tIns="46662" rIns="93324" bIns="46662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623133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3" y="-10956"/>
            <a:ext cx="13016517" cy="9764556"/>
          </a:xfrm>
          <a:prstGeom prst="rect">
            <a:avLst/>
          </a:prstGeom>
        </p:spPr>
      </p:pic>
      <p:sp>
        <p:nvSpPr>
          <p:cNvPr id="11" name="Shape 2"/>
          <p:cNvSpPr>
            <a:spLocks noGrp="1"/>
          </p:cNvSpPr>
          <p:nvPr>
            <p:ph type="title" hasCustomPrompt="1"/>
          </p:nvPr>
        </p:nvSpPr>
        <p:spPr>
          <a:xfrm>
            <a:off x="711199" y="3261258"/>
            <a:ext cx="7146397" cy="1259417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>
              <a:defRPr sz="5500" baseline="0">
                <a:solidFill>
                  <a:srgbClr val="0075C7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en-US" dirty="0"/>
              <a:t>MAIN TOPIC</a:t>
            </a:r>
            <a:endParaRPr dirty="0"/>
          </a:p>
        </p:txBody>
      </p:sp>
    </p:spTree>
  </p:cSld>
  <p:clrMapOvr>
    <a:masterClrMapping/>
  </p:clrMapOvr>
  <p:transition spd="med"/>
  <p:extLst mod="1">
    <p:ext uri="{DCECCB84-F9BA-43D5-87BE-67443E8EF086}">
      <p15:sldGuideLst xmlns="" xmlns:p15="http://schemas.microsoft.com/office/powerpoint/2012/main">
        <p15:guide id="1" orient="horz" pos="3072" userDrawn="1">
          <p15:clr>
            <a:srgbClr val="FBAE40"/>
          </p15:clr>
        </p15:guide>
        <p15:guide id="2" pos="42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asted-image.pdf"/>
          <p:cNvPicPr>
            <a:picLocks noChangeAspect="1"/>
          </p:cNvPicPr>
          <p:nvPr userDrawn="1"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67461" y="7700695"/>
            <a:ext cx="2588732" cy="1320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46"/>
          <a:stretch/>
        </p:blipFill>
        <p:spPr>
          <a:xfrm>
            <a:off x="561109" y="8327462"/>
            <a:ext cx="935182" cy="9624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97" y="-29980"/>
            <a:ext cx="13041877" cy="9783580"/>
          </a:xfrm>
          <a:prstGeom prst="rect">
            <a:avLst/>
          </a:prstGeom>
        </p:spPr>
      </p:pic>
      <p:sp>
        <p:nvSpPr>
          <p:cNvPr id="2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841067" y="2540529"/>
            <a:ext cx="5740400" cy="2149475"/>
          </a:xfr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pPr lvl="0"/>
            <a:r>
              <a:rPr lang="en-US" dirty="0"/>
              <a:t>Page Separator</a:t>
            </a:r>
          </a:p>
        </p:txBody>
      </p:sp>
    </p:spTree>
    <p:extLst>
      <p:ext uri="{BB962C8B-B14F-4D97-AF65-F5344CB8AC3E}">
        <p14:creationId xmlns:p14="http://schemas.microsoft.com/office/powerpoint/2010/main" val="683524567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-7099"/>
            <a:ext cx="13011445" cy="1730829"/>
          </a:xfrm>
          <a:prstGeom prst="rect">
            <a:avLst/>
          </a:prstGeom>
          <a:solidFill>
            <a:srgbClr val="0072B4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774700" y="444500"/>
            <a:ext cx="7586663" cy="841375"/>
          </a:xfrm>
        </p:spPr>
        <p:txBody>
          <a:bodyPr>
            <a:noAutofit/>
          </a:bodyPr>
          <a:lstStyle>
            <a:lvl1pPr marL="0" indent="0">
              <a:buNone/>
              <a:defRPr sz="5200" b="1" i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444500" indent="0">
              <a:buNone/>
              <a:defRPr>
                <a:latin typeface="Roboto" charset="0"/>
                <a:ea typeface="Roboto" charset="0"/>
                <a:cs typeface="Roboto" charset="0"/>
              </a:defRPr>
            </a:lvl2pPr>
            <a:lvl3pPr marL="889000" indent="0">
              <a:buNone/>
              <a:defRPr>
                <a:latin typeface="Roboto" charset="0"/>
                <a:ea typeface="Roboto" charset="0"/>
                <a:cs typeface="Roboto" charset="0"/>
              </a:defRPr>
            </a:lvl3pPr>
            <a:lvl4pPr marL="1333500" indent="0">
              <a:buNone/>
              <a:defRPr>
                <a:latin typeface="Roboto" charset="0"/>
                <a:ea typeface="Roboto" charset="0"/>
                <a:cs typeface="Roboto" charset="0"/>
              </a:defRPr>
            </a:lvl4pPr>
            <a:lvl5pPr marL="1778000" indent="0">
              <a:buNone/>
              <a:defRPr>
                <a:latin typeface="Roboto" charset="0"/>
                <a:ea typeface="Roboto" charset="0"/>
                <a:cs typeface="Roboto" charset="0"/>
              </a:defRPr>
            </a:lvl5pPr>
          </a:lstStyle>
          <a:p>
            <a:pPr lvl="0"/>
            <a:r>
              <a:rPr lang="en-US" dirty="0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73171902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" y="-7099"/>
            <a:ext cx="13004800" cy="1730829"/>
          </a:xfrm>
          <a:prstGeom prst="rect">
            <a:avLst/>
          </a:prstGeom>
          <a:solidFill>
            <a:srgbClr val="0072B4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774700" y="444500"/>
            <a:ext cx="7586663" cy="841375"/>
          </a:xfrm>
        </p:spPr>
        <p:txBody>
          <a:bodyPr>
            <a:noAutofit/>
          </a:bodyPr>
          <a:lstStyle>
            <a:lvl1pPr marL="0" indent="0">
              <a:buNone/>
              <a:defRPr sz="5200" b="1" i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444500" indent="0">
              <a:buNone/>
              <a:defRPr>
                <a:latin typeface="Roboto" charset="0"/>
                <a:ea typeface="Roboto" charset="0"/>
                <a:cs typeface="Roboto" charset="0"/>
              </a:defRPr>
            </a:lvl2pPr>
            <a:lvl3pPr marL="889000" indent="0">
              <a:buNone/>
              <a:defRPr>
                <a:latin typeface="Roboto" charset="0"/>
                <a:ea typeface="Roboto" charset="0"/>
                <a:cs typeface="Roboto" charset="0"/>
              </a:defRPr>
            </a:lvl3pPr>
            <a:lvl4pPr marL="1333500" indent="0">
              <a:buNone/>
              <a:defRPr>
                <a:latin typeface="Roboto" charset="0"/>
                <a:ea typeface="Roboto" charset="0"/>
                <a:cs typeface="Roboto" charset="0"/>
              </a:defRPr>
            </a:lvl4pPr>
            <a:lvl5pPr marL="1778000" indent="0">
              <a:buNone/>
              <a:defRPr>
                <a:latin typeface="Roboto" charset="0"/>
                <a:ea typeface="Roboto" charset="0"/>
                <a:cs typeface="Roboto" charset="0"/>
              </a:defRPr>
            </a:lvl5pPr>
          </a:lstStyle>
          <a:p>
            <a:pPr lvl="0"/>
            <a:r>
              <a:rPr lang="en-US" dirty="0"/>
              <a:t>Title Goes Here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1" r:id="rId3"/>
    <p:sldLayoutId id="2147483653" r:id="rId4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://textalign.net/output/aristotle-categories-ref-logical.html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png"/><Relationship Id="rId4" Type="http://schemas.openxmlformats.org/officeDocument/2006/relationships/hyperlink" Target="http://textalign.net/output/aristotle-categories-ref-bekker-page-col-line.html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://textalign.net/output/aristotle-categories-analysis-of-word-distribution.html" TargetMode="Externa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318" y="3173176"/>
            <a:ext cx="6361889" cy="3146001"/>
          </a:xfrm>
        </p:spPr>
        <p:txBody>
          <a:bodyPr>
            <a:normAutofit fontScale="90000"/>
          </a:bodyPr>
          <a:lstStyle/>
          <a:p>
            <a:pPr fontAlgn="base"/>
            <a:r>
              <a:rPr lang="en-US" b="1" cap="all" dirty="0"/>
              <a:t>FIVE TRANSLATIONS OF </a:t>
            </a:r>
            <a:r>
              <a:rPr lang="en-US" b="1" cap="all" dirty="0" smtClean="0"/>
              <a:t>ARISTOTLE’S </a:t>
            </a:r>
            <a:r>
              <a:rPr lang="en-US" b="1" cap="all" dirty="0"/>
              <a:t>CATEGORIES, </a:t>
            </a:r>
            <a:br>
              <a:rPr lang="en-US" b="1" cap="all" dirty="0"/>
            </a:br>
            <a:r>
              <a:rPr lang="en-US" b="1" cap="all" dirty="0"/>
              <a:t>or, HOW TO GET BEYOND THE SILOES OF TRANSLATION STUDIES</a:t>
            </a:r>
          </a:p>
        </p:txBody>
      </p:sp>
    </p:spTree>
    <p:extLst>
      <p:ext uri="{BB962C8B-B14F-4D97-AF65-F5344CB8AC3E}">
        <p14:creationId xmlns:p14="http://schemas.microsoft.com/office/powerpoint/2010/main" val="141282366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50124207-6DB9-1F42-A3CE-A70D5C76A1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Methodology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DA790A3-D3F3-F04F-BA42-71CDFE826CF1}"/>
              </a:ext>
            </a:extLst>
          </p:cNvPr>
          <p:cNvSpPr/>
          <p:nvPr/>
        </p:nvSpPr>
        <p:spPr>
          <a:xfrm>
            <a:off x="774700" y="2220551"/>
            <a:ext cx="11829676" cy="681587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742950" indent="-742950" algn="l">
              <a:buFont typeface="+mj-lt"/>
              <a:buAutoNum type="arabicPeriod"/>
            </a:pPr>
            <a:r>
              <a:rPr lang="en-US" sz="4000" dirty="0">
                <a:solidFill>
                  <a:schemeClr val="tx1"/>
                </a:solidFill>
              </a:rPr>
              <a:t>Find an important, difficult text with multiple translations.</a:t>
            </a:r>
          </a:p>
          <a:p>
            <a:pPr marL="742950" indent="-742950" algn="l">
              <a:buFont typeface="+mj-lt"/>
              <a:buAutoNum type="arabicPeriod"/>
            </a:pPr>
            <a:r>
              <a:rPr lang="en-US" sz="4000" dirty="0">
                <a:solidFill>
                  <a:schemeClr val="tx1"/>
                </a:solidFill>
              </a:rPr>
              <a:t>Assess the corpora that already exist.</a:t>
            </a:r>
          </a:p>
          <a:p>
            <a:pPr marL="742950" indent="-742950" algn="l">
              <a:buFont typeface="+mj-lt"/>
              <a:buAutoNum type="arabicPeriod"/>
            </a:pPr>
            <a:r>
              <a:rPr lang="en-US" sz="4000" dirty="0">
                <a:solidFill>
                  <a:schemeClr val="tx1"/>
                </a:solidFill>
              </a:rPr>
              <a:t>Model how independent projects might </a:t>
            </a:r>
            <a:r>
              <a:rPr lang="en-US" sz="4000" dirty="0" smtClean="0">
                <a:solidFill>
                  <a:schemeClr val="tx1"/>
                </a:solidFill>
              </a:rPr>
              <a:t>use </a:t>
            </a:r>
            <a:r>
              <a:rPr lang="en-US" sz="4000" dirty="0">
                <a:solidFill>
                  <a:schemeClr val="tx1"/>
                </a:solidFill>
              </a:rPr>
              <a:t>a </a:t>
            </a:r>
            <a:r>
              <a:rPr lang="en-US" sz="4000" dirty="0" smtClean="0">
                <a:solidFill>
                  <a:schemeClr val="tx1"/>
                </a:solidFill>
              </a:rPr>
              <a:t>more regulated </a:t>
            </a:r>
            <a:r>
              <a:rPr lang="en-US" sz="4000" dirty="0">
                <a:solidFill>
                  <a:schemeClr val="tx1"/>
                </a:solidFill>
              </a:rPr>
              <a:t>XML format to build </a:t>
            </a:r>
            <a:r>
              <a:rPr lang="en-US" sz="4000" dirty="0" smtClean="0">
                <a:solidFill>
                  <a:schemeClr val="tx1"/>
                </a:solidFill>
              </a:rPr>
              <a:t>corpora that are interoperable across projects.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8C38C50E-077A-C34E-9D14-CCCEB461A536}"/>
              </a:ext>
            </a:extLst>
          </p:cNvPr>
          <p:cNvSpPr/>
          <p:nvPr/>
        </p:nvSpPr>
        <p:spPr>
          <a:xfrm>
            <a:off x="215153" y="7912914"/>
            <a:ext cx="12505766" cy="1580711"/>
          </a:xfrm>
          <a:prstGeom prst="rect">
            <a:avLst/>
          </a:prstGeom>
          <a:solidFill>
            <a:srgbClr val="0072B4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Due to time constraints, tests are limited to transcriptions.</a:t>
            </a:r>
          </a:p>
          <a:p>
            <a:pPr algn="l"/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Results are comparable for annotations</a:t>
            </a:r>
            <a:r>
              <a:rPr lang="en-US" sz="2800" dirty="0">
                <a:latin typeface="Roboto Light" charset="0"/>
                <a:ea typeface="Roboto Light" charset="0"/>
                <a:cs typeface="Roboto Light" charset="0"/>
              </a:rPr>
              <a:t>, language </a:t>
            </a:r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resources.</a:t>
            </a:r>
            <a:endParaRPr lang="en-US" sz="2800" dirty="0">
              <a:latin typeface="Roboto Light" charset="0"/>
              <a:ea typeface="Roboto Light" charset="0"/>
              <a:cs typeface="Roboto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0241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1. Important, difficult text: Aristotle</a:t>
            </a:r>
            <a:r>
              <a:rPr lang="en-US" dirty="0"/>
              <a:t>, </a:t>
            </a:r>
            <a:r>
              <a:rPr lang="en-US" i="1" dirty="0"/>
              <a:t>Categories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4700" y="3361682"/>
            <a:ext cx="11222228" cy="45345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Written in </a:t>
            </a:r>
            <a:r>
              <a:rPr kumimoji="0" lang="en-US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ancient Greek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dirty="0"/>
              <a:t>About 10,000 words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Highly </a:t>
            </a:r>
            <a:r>
              <a:rPr kumimoji="0" lang="en-US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influential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Translated in antiquity </a:t>
            </a:r>
          </a:p>
          <a:p>
            <a:pPr lvl="8" indent="0" algn="l"/>
            <a:r>
              <a:rPr lang="en-US" dirty="0"/>
              <a:t>  Latin (6x?) • </a:t>
            </a:r>
            <a:r>
              <a:rPr lang="en-US" dirty="0" err="1"/>
              <a:t>Syriac</a:t>
            </a:r>
            <a:r>
              <a:rPr lang="en-US" dirty="0"/>
              <a:t> (3x) • Arabic • Armenian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 smtClean="0"/>
              <a:t>Many modern translations, editions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/>
              <a:t>2 competing critical editions of the Greek (</a:t>
            </a:r>
            <a:r>
              <a:rPr lang="en-US" dirty="0" err="1"/>
              <a:t>Minio-Paluello</a:t>
            </a:r>
            <a:r>
              <a:rPr lang="en-US" dirty="0"/>
              <a:t> 1949, </a:t>
            </a:r>
            <a:r>
              <a:rPr lang="en-US" dirty="0" err="1"/>
              <a:t>Bodëús</a:t>
            </a:r>
            <a:r>
              <a:rPr lang="en-US" dirty="0"/>
              <a:t> </a:t>
            </a:r>
            <a:r>
              <a:rPr lang="en-US" dirty="0" smtClean="0"/>
              <a:t>2004)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9491267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EFB3BD56-8782-A04B-9494-26A78B96CD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056" y="2272987"/>
            <a:ext cx="4777959" cy="6388919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AA30364D-F479-454C-BD42-59F516FD65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Difficulty 1: </a:t>
            </a:r>
            <a:r>
              <a:rPr lang="en-US" dirty="0"/>
              <a:t>Segmentation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4A9FD91-63E7-234C-B8DE-A79D9C898D62}"/>
              </a:ext>
            </a:extLst>
          </p:cNvPr>
          <p:cNvSpPr/>
          <p:nvPr/>
        </p:nvSpPr>
        <p:spPr>
          <a:xfrm>
            <a:off x="215153" y="7912914"/>
            <a:ext cx="12505766" cy="1580711"/>
          </a:xfrm>
          <a:prstGeom prst="rect">
            <a:avLst/>
          </a:prstGeom>
          <a:solidFill>
            <a:srgbClr val="0072B4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en-US" sz="2800" dirty="0" err="1">
                <a:latin typeface="Roboto Light" charset="0"/>
                <a:ea typeface="Roboto Light" charset="0"/>
                <a:cs typeface="Roboto Light" charset="0"/>
              </a:rPr>
              <a:t>Bekker</a:t>
            </a:r>
            <a:r>
              <a:rPr lang="en-US" sz="2800" dirty="0">
                <a:latin typeface="Roboto Light" charset="0"/>
                <a:ea typeface="Roboto Light" charset="0"/>
                <a:cs typeface="Roboto Light" charset="0"/>
              </a:rPr>
              <a:t>, 1831 </a:t>
            </a:r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edition</a:t>
            </a:r>
          </a:p>
          <a:p>
            <a:pPr algn="l"/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Two reference systems: (1) chapters and (2) page, column, and line numbers</a:t>
            </a:r>
            <a:endParaRPr lang="en-US" sz="2800" dirty="0">
              <a:latin typeface="Roboto Light" charset="0"/>
              <a:ea typeface="Roboto Light" charset="0"/>
              <a:cs typeface="Roboto Light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="" xmlns:a16="http://schemas.microsoft.com/office/drawing/2014/main" id="{A0B00C46-D8BF-C04B-8F78-19301F6615CC}"/>
              </a:ext>
            </a:extLst>
          </p:cNvPr>
          <p:cNvCxnSpPr>
            <a:cxnSpLocks/>
          </p:cNvCxnSpPr>
          <p:nvPr/>
        </p:nvCxnSpPr>
        <p:spPr>
          <a:xfrm>
            <a:off x="4199321" y="5098736"/>
            <a:ext cx="0" cy="737419"/>
          </a:xfrm>
          <a:prstGeom prst="straightConnector1">
            <a:avLst/>
          </a:prstGeom>
          <a:noFill/>
          <a:ln w="25400" cap="flat">
            <a:solidFill>
              <a:srgbClr val="00B05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6" name="Straight Arrow Connector 15">
            <a:extLst>
              <a:ext uri="{FF2B5EF4-FFF2-40B4-BE49-F238E27FC236}">
                <a16:creationId xmlns="" xmlns:a16="http://schemas.microsoft.com/office/drawing/2014/main" id="{30C53AFC-6CAA-0B42-8BDF-29576A27B624}"/>
              </a:ext>
            </a:extLst>
          </p:cNvPr>
          <p:cNvCxnSpPr/>
          <p:nvPr/>
        </p:nvCxnSpPr>
        <p:spPr>
          <a:xfrm>
            <a:off x="6455075" y="2787445"/>
            <a:ext cx="0" cy="1696065"/>
          </a:xfrm>
          <a:prstGeom prst="straightConnector1">
            <a:avLst/>
          </a:prstGeom>
          <a:noFill/>
          <a:ln w="25400" cap="flat">
            <a:solidFill>
              <a:srgbClr val="FFFF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37584643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Two types of reference systems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7389987"/>
              </p:ext>
            </p:extLst>
          </p:nvPr>
        </p:nvGraphicFramePr>
        <p:xfrm>
          <a:off x="2167466" y="2608636"/>
          <a:ext cx="8567589" cy="439420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2313094"/>
                <a:gridCol w="3398632"/>
                <a:gridCol w="285586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Reference 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Defined by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Examples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Logical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Conceptual units that have meaning independent of any particular manifestation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Chapter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Book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Paragraph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Sentence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Clause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Line (poetry)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Title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Rubric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Scriptum-oriented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Material units that have meaning with reference only to a particular manifestation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Volume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Page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Folio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Column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Line (physical)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Minute-mark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4A9FD91-63E7-234C-B8DE-A79D9C898D62}"/>
              </a:ext>
            </a:extLst>
          </p:cNvPr>
          <p:cNvSpPr/>
          <p:nvPr/>
        </p:nvSpPr>
        <p:spPr>
          <a:xfrm>
            <a:off x="215153" y="7912914"/>
            <a:ext cx="12505766" cy="1580711"/>
          </a:xfrm>
          <a:prstGeom prst="rect">
            <a:avLst/>
          </a:prstGeom>
          <a:solidFill>
            <a:srgbClr val="0072B4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Scriptum: any text-bearing object. Examples: book, magazine, papyrus, billboard, T-shirt, digital file</a:t>
            </a:r>
            <a:endParaRPr lang="en-US" sz="2800" dirty="0">
              <a:latin typeface="Roboto Light" charset="0"/>
              <a:ea typeface="Roboto Light" charset="0"/>
              <a:cs typeface="Roboto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5033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AA30364D-F479-454C-BD42-59F516FD65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Difficulty 1a: Logical References</a:t>
            </a:r>
            <a:endParaRPr lang="en-US" i="1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4A9FD91-63E7-234C-B8DE-A79D9C898D62}"/>
              </a:ext>
            </a:extLst>
          </p:cNvPr>
          <p:cNvSpPr/>
          <p:nvPr/>
        </p:nvSpPr>
        <p:spPr>
          <a:xfrm>
            <a:off x="215153" y="7912914"/>
            <a:ext cx="12505766" cy="1580711"/>
          </a:xfrm>
          <a:prstGeom prst="rect">
            <a:avLst/>
          </a:prstGeom>
          <a:solidFill>
            <a:srgbClr val="0072B4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Benefits</a:t>
            </a:r>
            <a:r>
              <a:rPr lang="en-US" sz="2800" dirty="0">
                <a:latin typeface="Roboto Light" charset="0"/>
                <a:ea typeface="Roboto Light" charset="0"/>
                <a:cs typeface="Roboto Light" charset="0"/>
              </a:rPr>
              <a:t>: Concordance might be possible. Easier to align translations</a:t>
            </a:r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.</a:t>
            </a:r>
          </a:p>
          <a:p>
            <a:pPr algn="l"/>
            <a:r>
              <a:rPr lang="en-US" sz="2800" dirty="0">
                <a:latin typeface="Roboto Light" charset="0"/>
                <a:ea typeface="Roboto Light" charset="0"/>
                <a:cs typeface="Roboto Light" charset="0"/>
              </a:rPr>
              <a:t>Drawbacks: Not the most popular way to refer to the </a:t>
            </a:r>
            <a:r>
              <a:rPr lang="en-US" sz="2800" i="1" dirty="0">
                <a:latin typeface="Roboto Light" charset="0"/>
                <a:ea typeface="Roboto Light" charset="0"/>
                <a:cs typeface="Roboto Light" charset="0"/>
              </a:rPr>
              <a:t>Categories</a:t>
            </a:r>
            <a:r>
              <a:rPr lang="en-US" sz="2800" dirty="0">
                <a:latin typeface="Roboto Light" charset="0"/>
                <a:ea typeface="Roboto Light" charset="0"/>
                <a:cs typeface="Roboto Light" charset="0"/>
              </a:rPr>
              <a:t>. </a:t>
            </a:r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Units smaller than chapters not standardized.</a:t>
            </a:r>
            <a:endParaRPr lang="en-US" sz="2800" dirty="0">
              <a:latin typeface="Roboto Light" charset="0"/>
              <a:ea typeface="Roboto Light" charset="0"/>
              <a:cs typeface="Roboto Light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1FDC1A4C-6571-2F4D-BFA6-73BA7E01950C}"/>
              </a:ext>
            </a:extLst>
          </p:cNvPr>
          <p:cNvSpPr/>
          <p:nvPr/>
        </p:nvSpPr>
        <p:spPr>
          <a:xfrm>
            <a:off x="774700" y="2220551"/>
            <a:ext cx="11829676" cy="681587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4000" dirty="0">
              <a:solidFill>
                <a:srgbClr val="002060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Different ways of dividing </a:t>
            </a:r>
            <a:r>
              <a:rPr lang="en-US" sz="4000" dirty="0" smtClean="0">
                <a:solidFill>
                  <a:schemeClr val="tx1"/>
                </a:solidFill>
              </a:rPr>
              <a:t>the </a:t>
            </a:r>
            <a:r>
              <a:rPr lang="en-US" sz="4000" i="1" dirty="0" smtClean="0">
                <a:solidFill>
                  <a:schemeClr val="tx1"/>
                </a:solidFill>
              </a:rPr>
              <a:t>Categories</a:t>
            </a:r>
            <a:r>
              <a:rPr lang="en-US" sz="4000" dirty="0" smtClean="0">
                <a:solidFill>
                  <a:schemeClr val="tx1"/>
                </a:solidFill>
              </a:rPr>
              <a:t>, </a:t>
            </a:r>
            <a:r>
              <a:rPr lang="en-US" sz="4000" dirty="0">
                <a:solidFill>
                  <a:schemeClr val="tx1"/>
                </a:solidFill>
              </a:rPr>
              <a:t>each intellectually </a:t>
            </a:r>
            <a:r>
              <a:rPr lang="en-US" sz="4000" dirty="0" smtClean="0">
                <a:solidFill>
                  <a:schemeClr val="tx1"/>
                </a:solidFill>
              </a:rPr>
              <a:t>defensible or interesting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 smtClean="0">
                <a:solidFill>
                  <a:schemeClr val="tx1"/>
                </a:solidFill>
              </a:rPr>
              <a:t>Chapters tend to be pretty stable.</a:t>
            </a:r>
            <a:endParaRPr lang="en-US" sz="40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 smtClean="0">
                <a:solidFill>
                  <a:schemeClr val="tx1"/>
                </a:solidFill>
              </a:rPr>
              <a:t>Subchapters, paragraphs, sentences, clauses dependent upon the whims of the editor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46221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AA30364D-F479-454C-BD42-59F516FD65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Difficulty 1b: Scriptum-based references</a:t>
            </a:r>
            <a:endParaRPr lang="en-US" i="1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4A9FD91-63E7-234C-B8DE-A79D9C898D62}"/>
              </a:ext>
            </a:extLst>
          </p:cNvPr>
          <p:cNvSpPr/>
          <p:nvPr/>
        </p:nvSpPr>
        <p:spPr>
          <a:xfrm>
            <a:off x="215153" y="7912914"/>
            <a:ext cx="12505766" cy="1580711"/>
          </a:xfrm>
          <a:prstGeom prst="rect">
            <a:avLst/>
          </a:prstGeom>
          <a:solidFill>
            <a:srgbClr val="0072B4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en-US" sz="2800" dirty="0">
                <a:latin typeface="Roboto Light" charset="0"/>
                <a:ea typeface="Roboto Light" charset="0"/>
                <a:cs typeface="Roboto Light" charset="0"/>
              </a:rPr>
              <a:t>Benefits: popular way to refer to the text. Affords precision.</a:t>
            </a:r>
          </a:p>
          <a:p>
            <a:pPr algn="l"/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Drawbacks</a:t>
            </a:r>
            <a:r>
              <a:rPr lang="en-US" sz="2800" dirty="0">
                <a:latin typeface="Roboto Light" charset="0"/>
                <a:ea typeface="Roboto Light" charset="0"/>
                <a:cs typeface="Roboto Light" charset="0"/>
              </a:rPr>
              <a:t>: Discordance guaranteed. Hard for aligning translations</a:t>
            </a:r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.</a:t>
            </a:r>
            <a:endParaRPr lang="en-US" sz="2800" dirty="0">
              <a:latin typeface="Roboto Light" charset="0"/>
              <a:ea typeface="Roboto Light" charset="0"/>
              <a:cs typeface="Roboto Light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20D244F-AC89-FB4B-A8E6-073843D77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52" y="2000960"/>
            <a:ext cx="5813482" cy="12918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2B35070-0C82-2747-8BFD-508423993E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99" y="3736764"/>
            <a:ext cx="6216960" cy="9195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6D0EB629-CC16-0D45-8451-3079DBD467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73" y="5143288"/>
            <a:ext cx="5755461" cy="112589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E2C6AE2-DB39-AE4F-8FB5-DF0E8D763C7A}"/>
              </a:ext>
            </a:extLst>
          </p:cNvPr>
          <p:cNvSpPr txBox="1"/>
          <p:nvPr/>
        </p:nvSpPr>
        <p:spPr>
          <a:xfrm>
            <a:off x="8008033" y="2318607"/>
            <a:ext cx="2433358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Bekker</a:t>
            </a: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1831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A4241109-42AC-5248-8213-6C9A0E91C24D}"/>
              </a:ext>
            </a:extLst>
          </p:cNvPr>
          <p:cNvSpPr txBox="1"/>
          <p:nvPr/>
        </p:nvSpPr>
        <p:spPr>
          <a:xfrm>
            <a:off x="8008033" y="3868265"/>
            <a:ext cx="2433358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Bekker</a:t>
            </a: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1837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C8D42985-577D-1546-8C3D-21D25C87A979}"/>
              </a:ext>
            </a:extLst>
          </p:cNvPr>
          <p:cNvSpPr txBox="1"/>
          <p:nvPr/>
        </p:nvSpPr>
        <p:spPr>
          <a:xfrm>
            <a:off x="7290689" y="5380493"/>
            <a:ext cx="3868046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Minio-Paluello</a:t>
            </a: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1949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1BF4AC75-207D-C04B-B921-34E3A649BA52}"/>
              </a:ext>
            </a:extLst>
          </p:cNvPr>
          <p:cNvSpPr txBox="1"/>
          <p:nvPr/>
        </p:nvSpPr>
        <p:spPr>
          <a:xfrm>
            <a:off x="2235540" y="6479118"/>
            <a:ext cx="815127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Ar. Cat. </a:t>
            </a:r>
            <a:r>
              <a:rPr kumimoji="0" lang="en-US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2a7–8 </a:t>
            </a:r>
            <a:br>
              <a:rPr kumimoji="0" lang="en-US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</a:br>
            <a:r>
              <a:rPr kumimoji="0" lang="en-US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(= </a:t>
            </a:r>
            <a:r>
              <a:rPr kumimoji="0" lang="en-US" sz="3600" b="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Bekker</a:t>
            </a:r>
            <a:r>
              <a:rPr kumimoji="0" lang="en-US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1831 page 2, column 1, lines 7-8)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0532945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AA30364D-F479-454C-BD42-59F516FD65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Secondary difficulty: Text order of the </a:t>
            </a:r>
            <a:r>
              <a:rPr lang="en-US" i="1" dirty="0" smtClean="0"/>
              <a:t>Categories</a:t>
            </a:r>
            <a:endParaRPr lang="en-US" i="1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4A9FD91-63E7-234C-B8DE-A79D9C898D62}"/>
              </a:ext>
            </a:extLst>
          </p:cNvPr>
          <p:cNvSpPr/>
          <p:nvPr/>
        </p:nvSpPr>
        <p:spPr>
          <a:xfrm>
            <a:off x="215153" y="7912914"/>
            <a:ext cx="12505766" cy="1580711"/>
          </a:xfrm>
          <a:prstGeom prst="rect">
            <a:avLst/>
          </a:prstGeom>
          <a:solidFill>
            <a:srgbClr val="0072B4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en-US" sz="2800" dirty="0">
                <a:latin typeface="Roboto Light" charset="0"/>
                <a:ea typeface="Roboto Light" charset="0"/>
                <a:cs typeface="Roboto Light" charset="0"/>
              </a:rPr>
              <a:t>11b1-7 moved to between 11a14 and 11a15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E2C6AE2-DB39-AE4F-8FB5-DF0E8D763C7A}"/>
              </a:ext>
            </a:extLst>
          </p:cNvPr>
          <p:cNvSpPr txBox="1"/>
          <p:nvPr/>
        </p:nvSpPr>
        <p:spPr>
          <a:xfrm>
            <a:off x="5201662" y="6926639"/>
            <a:ext cx="2532745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 err="1"/>
              <a:t>Bodëús</a:t>
            </a:r>
            <a:r>
              <a:rPr lang="en-US" dirty="0"/>
              <a:t> 2004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CCB7851-F1E9-A744-91FB-74D201034E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83" y="1927900"/>
            <a:ext cx="12608505" cy="4669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08624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2. Assess what exists</a:t>
            </a:r>
            <a:endParaRPr lang="en-US" i="1" dirty="0"/>
          </a:p>
        </p:txBody>
      </p:sp>
      <p:sp>
        <p:nvSpPr>
          <p:cNvPr id="3" name="TextBox 2"/>
          <p:cNvSpPr txBox="1"/>
          <p:nvPr/>
        </p:nvSpPr>
        <p:spPr>
          <a:xfrm>
            <a:off x="774700" y="3059081"/>
            <a:ext cx="11131161" cy="287258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571500" lvl="8" indent="-571500" algn="l">
              <a:buFont typeface="Arial" panose="020B0604020202020204" pitchFamily="34" charset="0"/>
              <a:buChar char="•"/>
            </a:pPr>
            <a:r>
              <a:rPr lang="en-US" dirty="0"/>
              <a:t>Many endeavors to </a:t>
            </a:r>
            <a:r>
              <a:rPr lang="en-US" dirty="0" smtClean="0"/>
              <a:t>encode the </a:t>
            </a:r>
            <a:r>
              <a:rPr lang="en-US" i="1" dirty="0" smtClean="0"/>
              <a:t>Categories</a:t>
            </a:r>
            <a:endParaRPr lang="en-US" i="1" dirty="0"/>
          </a:p>
          <a:p>
            <a:pPr marL="571500" lvl="8" indent="-571500" algn="l">
              <a:buFont typeface="Arial" panose="020B0604020202020204" pitchFamily="34" charset="0"/>
              <a:buChar char="•"/>
            </a:pPr>
            <a:r>
              <a:rPr lang="en-US" dirty="0"/>
              <a:t>Most </a:t>
            </a:r>
            <a:r>
              <a:rPr lang="en-US" dirty="0" smtClean="0"/>
              <a:t>versions and translations available in non-optimal formats: print</a:t>
            </a:r>
            <a:r>
              <a:rPr lang="en-US" dirty="0"/>
              <a:t>, </a:t>
            </a:r>
            <a:r>
              <a:rPr lang="en-US" dirty="0" smtClean="0"/>
              <a:t>Classical Text Editor, </a:t>
            </a:r>
            <a:r>
              <a:rPr lang="en-US" dirty="0"/>
              <a:t>Word, </a:t>
            </a:r>
            <a:r>
              <a:rPr lang="en-US" dirty="0" smtClean="0"/>
              <a:t>PDF, plain text.</a:t>
            </a:r>
            <a:endParaRPr lang="en-US" dirty="0"/>
          </a:p>
          <a:p>
            <a:pPr marL="571500" lvl="8" indent="-571500" algn="l">
              <a:buFont typeface="Arial" panose="020B0604020202020204" pitchFamily="34" charset="0"/>
              <a:buChar char="•"/>
            </a:pPr>
            <a:r>
              <a:rPr lang="en-US" dirty="0"/>
              <a:t>Some </a:t>
            </a:r>
            <a:r>
              <a:rPr lang="en-US" dirty="0" smtClean="0"/>
              <a:t>use better formats…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4A9FD91-63E7-234C-B8DE-A79D9C898D62}"/>
              </a:ext>
            </a:extLst>
          </p:cNvPr>
          <p:cNvSpPr/>
          <p:nvPr/>
        </p:nvSpPr>
        <p:spPr>
          <a:xfrm>
            <a:off x="215153" y="7912914"/>
            <a:ext cx="12505766" cy="1580711"/>
          </a:xfrm>
          <a:prstGeom prst="rect">
            <a:avLst/>
          </a:prstGeom>
          <a:solidFill>
            <a:srgbClr val="0072B4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Follow along </a:t>
            </a:r>
            <a:r>
              <a:rPr lang="en-US" sz="2800" dirty="0">
                <a:latin typeface="Roboto Light" charset="0"/>
                <a:ea typeface="Roboto Light" charset="0"/>
                <a:cs typeface="Roboto Light" charset="0"/>
              </a:rPr>
              <a:t>at </a:t>
            </a:r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http://textalign.net/doha</a:t>
            </a:r>
            <a:endParaRPr lang="en-US" sz="2800" dirty="0">
              <a:latin typeface="Roboto Light" charset="0"/>
              <a:ea typeface="Roboto Light" charset="0"/>
              <a:cs typeface="Roboto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96011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AAD2A752-7E0C-4E43-8D69-D74B4000F8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Oslo Arabic </a:t>
            </a:r>
            <a:r>
              <a:rPr lang="en-US" dirty="0" smtClean="0"/>
              <a:t>Seminar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F78BAB1-3B1F-C843-ABEF-64F79E9E4B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569" y="2283882"/>
            <a:ext cx="7190934" cy="508262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8C38C50E-077A-C34E-9D14-CCCEB461A536}"/>
              </a:ext>
            </a:extLst>
          </p:cNvPr>
          <p:cNvSpPr/>
          <p:nvPr/>
        </p:nvSpPr>
        <p:spPr>
          <a:xfrm>
            <a:off x="215153" y="7912914"/>
            <a:ext cx="12505766" cy="1580711"/>
          </a:xfrm>
          <a:prstGeom prst="rect">
            <a:avLst/>
          </a:prstGeom>
          <a:solidFill>
            <a:srgbClr val="0072B4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en-US" sz="2800" dirty="0">
                <a:latin typeface="Roboto Light" charset="0"/>
                <a:ea typeface="Roboto Light" charset="0"/>
                <a:cs typeface="Roboto Light" charset="0"/>
              </a:rPr>
              <a:t>Arabic</a:t>
            </a:r>
          </a:p>
          <a:p>
            <a:pPr algn="l"/>
            <a:r>
              <a:rPr lang="en-US" sz="2800" dirty="0">
                <a:latin typeface="Roboto Light" charset="0"/>
                <a:ea typeface="Roboto Light" charset="0"/>
                <a:cs typeface="Roboto Light" charset="0"/>
              </a:rPr>
              <a:t>PHP / HTML only</a:t>
            </a:r>
          </a:p>
          <a:p>
            <a:pPr algn="l"/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Presentation format (cake)</a:t>
            </a:r>
            <a:endParaRPr lang="en-US" sz="2800" dirty="0">
              <a:latin typeface="Roboto Light" charset="0"/>
              <a:ea typeface="Roboto Light" charset="0"/>
              <a:cs typeface="Roboto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5278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AAD2A752-7E0C-4E43-8D69-D74B4000F8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Bibliotheca </a:t>
            </a:r>
            <a:r>
              <a:rPr lang="en-US" dirty="0" err="1"/>
              <a:t>Polyglotta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8C38C50E-077A-C34E-9D14-CCCEB461A536}"/>
              </a:ext>
            </a:extLst>
          </p:cNvPr>
          <p:cNvSpPr/>
          <p:nvPr/>
        </p:nvSpPr>
        <p:spPr>
          <a:xfrm>
            <a:off x="215153" y="7912914"/>
            <a:ext cx="12505766" cy="1580711"/>
          </a:xfrm>
          <a:prstGeom prst="rect">
            <a:avLst/>
          </a:prstGeom>
          <a:solidFill>
            <a:srgbClr val="0072B4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en-US" sz="2800" dirty="0">
                <a:latin typeface="Roboto Light" charset="0"/>
                <a:ea typeface="Roboto Light" charset="0"/>
                <a:cs typeface="Roboto Light" charset="0"/>
              </a:rPr>
              <a:t>Greek, Armenian, Latin, </a:t>
            </a:r>
            <a:r>
              <a:rPr lang="en-US" sz="2800" dirty="0" err="1">
                <a:latin typeface="Roboto Light" charset="0"/>
                <a:ea typeface="Roboto Light" charset="0"/>
                <a:cs typeface="Roboto Light" charset="0"/>
              </a:rPr>
              <a:t>Syriac</a:t>
            </a:r>
            <a:r>
              <a:rPr lang="en-US" sz="2800" dirty="0">
                <a:latin typeface="Roboto Light" charset="0"/>
                <a:ea typeface="Roboto Light" charset="0"/>
                <a:cs typeface="Roboto Light" charset="0"/>
              </a:rPr>
              <a:t>, Arabic, Old High German, English</a:t>
            </a:r>
          </a:p>
          <a:p>
            <a:pPr algn="l"/>
            <a:r>
              <a:rPr lang="en-US" sz="2800" dirty="0">
                <a:latin typeface="Roboto Light" charset="0"/>
                <a:ea typeface="Roboto Light" charset="0"/>
                <a:cs typeface="Roboto Light" charset="0"/>
              </a:rPr>
              <a:t>HTML </a:t>
            </a:r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only</a:t>
            </a:r>
          </a:p>
          <a:p>
            <a:pPr algn="l"/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Presentation format (cake)</a:t>
            </a:r>
            <a:endParaRPr lang="en-US" sz="2800" dirty="0">
              <a:latin typeface="Roboto Light" charset="0"/>
              <a:ea typeface="Roboto Light" charset="0"/>
              <a:cs typeface="Roboto Light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B180D782-49CF-EB45-A534-B7A05C2DE6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858" y="1582400"/>
            <a:ext cx="11002356" cy="603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4408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783666" y="3201991"/>
            <a:ext cx="7146397" cy="1259417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Today’s Digital Project Workflow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80728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AAD2A752-7E0C-4E43-8D69-D74B4000F8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Remacle.org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8C38C50E-077A-C34E-9D14-CCCEB461A536}"/>
              </a:ext>
            </a:extLst>
          </p:cNvPr>
          <p:cNvSpPr/>
          <p:nvPr/>
        </p:nvSpPr>
        <p:spPr>
          <a:xfrm>
            <a:off x="215153" y="7912914"/>
            <a:ext cx="12505766" cy="1580711"/>
          </a:xfrm>
          <a:prstGeom prst="rect">
            <a:avLst/>
          </a:prstGeom>
          <a:solidFill>
            <a:srgbClr val="0072B4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en-US" sz="2800" dirty="0">
                <a:latin typeface="Roboto Light" charset="0"/>
                <a:ea typeface="Roboto Light" charset="0"/>
                <a:cs typeface="Roboto Light" charset="0"/>
              </a:rPr>
              <a:t>Greek, French</a:t>
            </a:r>
          </a:p>
          <a:p>
            <a:pPr algn="l"/>
            <a:r>
              <a:rPr lang="en-US" sz="2800" dirty="0">
                <a:latin typeface="Roboto Light" charset="0"/>
                <a:ea typeface="Roboto Light" charset="0"/>
                <a:cs typeface="Roboto Light" charset="0"/>
              </a:rPr>
              <a:t>HTML </a:t>
            </a:r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only</a:t>
            </a:r>
          </a:p>
          <a:p>
            <a:pPr algn="l"/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Presentation format (cake)</a:t>
            </a:r>
            <a:endParaRPr lang="en-US" sz="2800" dirty="0">
              <a:latin typeface="Roboto Light" charset="0"/>
              <a:ea typeface="Roboto Light" charset="0"/>
              <a:cs typeface="Roboto Light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4EFCFFD-9E14-7643-8F57-D62D1B754A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652" y="1837998"/>
            <a:ext cx="11518490" cy="6074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6930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AA30364D-F479-454C-BD42-59F516FD65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Open Greek and Latin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6D3B18A-8351-014A-820D-5330017DF2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04" y="1847849"/>
            <a:ext cx="5876977" cy="44497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B3A89EB-2C00-7246-AAEB-A6B698C395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513" y="1847850"/>
            <a:ext cx="6019708" cy="619247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4A9FD91-63E7-234C-B8DE-A79D9C898D62}"/>
              </a:ext>
            </a:extLst>
          </p:cNvPr>
          <p:cNvSpPr/>
          <p:nvPr/>
        </p:nvSpPr>
        <p:spPr>
          <a:xfrm>
            <a:off x="215153" y="7912914"/>
            <a:ext cx="12505766" cy="1580711"/>
          </a:xfrm>
          <a:prstGeom prst="rect">
            <a:avLst/>
          </a:prstGeom>
          <a:solidFill>
            <a:srgbClr val="0072B4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en-US" sz="2800" dirty="0">
                <a:latin typeface="Roboto Light" charset="0"/>
                <a:ea typeface="Roboto Light" charset="0"/>
                <a:cs typeface="Roboto Light" charset="0"/>
              </a:rPr>
              <a:t>Greek only</a:t>
            </a:r>
          </a:p>
          <a:p>
            <a:pPr algn="l"/>
            <a:r>
              <a:rPr lang="en-US" sz="2800" dirty="0">
                <a:latin typeface="Roboto Light" charset="0"/>
                <a:ea typeface="Roboto Light" charset="0"/>
                <a:cs typeface="Roboto Light" charset="0"/>
              </a:rPr>
              <a:t>TEI </a:t>
            </a:r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XML</a:t>
            </a:r>
          </a:p>
          <a:p>
            <a:pPr algn="l"/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Master file</a:t>
            </a:r>
            <a:endParaRPr lang="en-US" sz="2800" dirty="0">
              <a:latin typeface="Roboto Light" charset="0"/>
              <a:ea typeface="Roboto Light" charset="0"/>
              <a:cs typeface="Roboto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74375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AA30364D-F479-454C-BD42-59F516FD65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Digital Corpus of </a:t>
            </a:r>
            <a:r>
              <a:rPr lang="en-US" dirty="0" err="1"/>
              <a:t>Graeco</a:t>
            </a:r>
            <a:r>
              <a:rPr lang="en-US" dirty="0"/>
              <a:t>-Arabic Studies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4A9FD91-63E7-234C-B8DE-A79D9C898D62}"/>
              </a:ext>
            </a:extLst>
          </p:cNvPr>
          <p:cNvSpPr/>
          <p:nvPr/>
        </p:nvSpPr>
        <p:spPr>
          <a:xfrm>
            <a:off x="215153" y="7912914"/>
            <a:ext cx="12505766" cy="1580711"/>
          </a:xfrm>
          <a:prstGeom prst="rect">
            <a:avLst/>
          </a:prstGeom>
          <a:solidFill>
            <a:srgbClr val="0072B4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en-US" sz="2800" dirty="0">
                <a:latin typeface="Roboto Light" charset="0"/>
                <a:ea typeface="Roboto Light" charset="0"/>
                <a:cs typeface="Roboto Light" charset="0"/>
              </a:rPr>
              <a:t>Greek, Arabic</a:t>
            </a:r>
          </a:p>
          <a:p>
            <a:pPr algn="l"/>
            <a:r>
              <a:rPr lang="en-US" sz="2800" dirty="0">
                <a:latin typeface="Roboto Light" charset="0"/>
                <a:ea typeface="Roboto Light" charset="0"/>
                <a:cs typeface="Roboto Light" charset="0"/>
              </a:rPr>
              <a:t>HTML, TEI </a:t>
            </a:r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XML</a:t>
            </a:r>
          </a:p>
          <a:p>
            <a:pPr algn="l"/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Presentation + master file</a:t>
            </a:r>
            <a:endParaRPr lang="en-US" sz="2800" dirty="0">
              <a:latin typeface="Roboto Light" charset="0"/>
              <a:ea typeface="Roboto Light" charset="0"/>
              <a:cs typeface="Roboto Light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AEA4488-3920-144D-8DE6-2101A6E5E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51" y="1880327"/>
            <a:ext cx="5772765" cy="33379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DB690C3C-E59A-974D-9ED7-ECFBB6E3B8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006" y="3760182"/>
            <a:ext cx="7193448" cy="403515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F1A7C326-BB23-414E-AF88-265CC833D5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7148" y="1403350"/>
            <a:ext cx="4714338" cy="6087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2672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67C0246B-634D-8141-8C48-3386C5E3EE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74700" y="444500"/>
            <a:ext cx="8351012" cy="841375"/>
          </a:xfrm>
        </p:spPr>
        <p:txBody>
          <a:bodyPr/>
          <a:lstStyle/>
          <a:p>
            <a:r>
              <a:rPr lang="en-US" dirty="0" smtClean="0"/>
              <a:t>3. Model a cross-project, heavily regulated XML format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D4C9BF95-DB76-F940-8520-34A427CFBC29}"/>
              </a:ext>
            </a:extLst>
          </p:cNvPr>
          <p:cNvSpPr/>
          <p:nvPr/>
        </p:nvSpPr>
        <p:spPr>
          <a:xfrm>
            <a:off x="774700" y="2220551"/>
            <a:ext cx="11829676" cy="681587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4000" dirty="0">
              <a:solidFill>
                <a:srgbClr val="002060"/>
              </a:solidFill>
            </a:endParaRPr>
          </a:p>
          <a:p>
            <a:pPr algn="l"/>
            <a:endParaRPr lang="en-US" sz="4000" dirty="0">
              <a:solidFill>
                <a:srgbClr val="002060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 smtClean="0">
                <a:solidFill>
                  <a:schemeClr val="tx1"/>
                </a:solidFill>
              </a:rPr>
              <a:t>Set up two </a:t>
            </a:r>
            <a:r>
              <a:rPr lang="en-US" sz="4000" dirty="0">
                <a:solidFill>
                  <a:schemeClr val="tx1"/>
                </a:solidFill>
              </a:rPr>
              <a:t>independent </a:t>
            </a:r>
            <a:r>
              <a:rPr lang="en-US" sz="4000" dirty="0" smtClean="0">
                <a:solidFill>
                  <a:schemeClr val="tx1"/>
                </a:solidFill>
              </a:rPr>
              <a:t>Aristotle projects</a:t>
            </a:r>
            <a:endParaRPr lang="en-US" sz="40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Use TAN XML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See what happens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9724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67C0246B-634D-8141-8C48-3386C5E3EE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Text Alignment Network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D4C9BF95-DB76-F940-8520-34A427CFBC29}"/>
              </a:ext>
            </a:extLst>
          </p:cNvPr>
          <p:cNvSpPr/>
          <p:nvPr/>
        </p:nvSpPr>
        <p:spPr>
          <a:xfrm>
            <a:off x="774700" y="2220551"/>
            <a:ext cx="11829676" cy="681587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en-US" sz="4000" dirty="0" smtClean="0">
                <a:solidFill>
                  <a:srgbClr val="0072B4"/>
                </a:solidFill>
              </a:rPr>
              <a:t>A </a:t>
            </a:r>
            <a:r>
              <a:rPr lang="en-US" sz="4000" dirty="0">
                <a:solidFill>
                  <a:srgbClr val="0072B4"/>
                </a:solidFill>
              </a:rPr>
              <a:t>suite of highly regulated XML formats for the interoperable alignment and exchange of texts, annotations, and language resources across projects.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4000" dirty="0" smtClean="0">
                <a:solidFill>
                  <a:schemeClr val="tx2"/>
                </a:solidFill>
              </a:rPr>
              <a:t>Human readable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4000" dirty="0" smtClean="0">
                <a:solidFill>
                  <a:schemeClr val="tx2"/>
                </a:solidFill>
              </a:rPr>
              <a:t>Semantic-centric (</a:t>
            </a:r>
            <a:r>
              <a:rPr lang="en-US" sz="4000" dirty="0" smtClean="0">
                <a:solidFill>
                  <a:schemeClr val="tx2"/>
                </a:solidFill>
              </a:rPr>
              <a:t>RDF-friendly)</a:t>
            </a:r>
            <a:endParaRPr lang="en-US" sz="4000" dirty="0" smtClean="0">
              <a:solidFill>
                <a:schemeClr val="tx2"/>
              </a:solidFill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4000" dirty="0" smtClean="0">
                <a:solidFill>
                  <a:schemeClr val="tx2"/>
                </a:solidFill>
              </a:rPr>
              <a:t>Scholarly orientation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4000" dirty="0" smtClean="0">
                <a:solidFill>
                  <a:schemeClr val="tx2"/>
                </a:solidFill>
              </a:rPr>
              <a:t>An Internet for primary sources and commentary</a:t>
            </a:r>
            <a:endParaRPr lang="en-US" sz="4000" dirty="0" smtClean="0">
              <a:solidFill>
                <a:schemeClr val="tx2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4A9FD91-63E7-234C-B8DE-A79D9C898D62}"/>
              </a:ext>
            </a:extLst>
          </p:cNvPr>
          <p:cNvSpPr/>
          <p:nvPr/>
        </p:nvSpPr>
        <p:spPr>
          <a:xfrm>
            <a:off x="215153" y="7912914"/>
            <a:ext cx="12505766" cy="1580711"/>
          </a:xfrm>
          <a:prstGeom prst="rect">
            <a:avLst/>
          </a:prstGeom>
          <a:solidFill>
            <a:srgbClr val="0072B4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en-US" sz="2800" dirty="0">
                <a:latin typeface="Roboto Light" charset="0"/>
                <a:ea typeface="Roboto Light" charset="0"/>
                <a:cs typeface="Roboto Light" charset="0"/>
              </a:rPr>
              <a:t>http://textalign.net/</a:t>
            </a:r>
          </a:p>
        </p:txBody>
      </p:sp>
    </p:spTree>
    <p:extLst>
      <p:ext uri="{BB962C8B-B14F-4D97-AF65-F5344CB8AC3E}">
        <p14:creationId xmlns:p14="http://schemas.microsoft.com/office/powerpoint/2010/main" val="16094411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67C0246B-634D-8141-8C48-3386C5E3EE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The TAN method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D4C9BF95-DB76-F940-8520-34A427CFBC29}"/>
              </a:ext>
            </a:extLst>
          </p:cNvPr>
          <p:cNvSpPr/>
          <p:nvPr/>
        </p:nvSpPr>
        <p:spPr>
          <a:xfrm>
            <a:off x="774700" y="2220551"/>
            <a:ext cx="11829676" cy="681587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4000" dirty="0">
              <a:solidFill>
                <a:srgbClr val="002060"/>
              </a:solidFill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Each transcription file is devoted exclusively to </a:t>
            </a:r>
            <a:r>
              <a:rPr lang="en-US" b="1" dirty="0" smtClean="0">
                <a:solidFill>
                  <a:schemeClr val="tx1"/>
                </a:solidFill>
              </a:rPr>
              <a:t>one </a:t>
            </a:r>
            <a:r>
              <a:rPr lang="en-US" b="1" dirty="0">
                <a:solidFill>
                  <a:schemeClr val="tx1"/>
                </a:solidFill>
              </a:rPr>
              <a:t>version</a:t>
            </a:r>
            <a:r>
              <a:rPr lang="en-US" dirty="0">
                <a:solidFill>
                  <a:schemeClr val="tx1"/>
                </a:solidFill>
              </a:rPr>
              <a:t> of </a:t>
            </a:r>
            <a:r>
              <a:rPr lang="en-US" b="1" dirty="0">
                <a:solidFill>
                  <a:schemeClr val="tx1"/>
                </a:solidFill>
              </a:rPr>
              <a:t>one work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from </a:t>
            </a:r>
            <a:r>
              <a:rPr lang="en-US" b="1" dirty="0" smtClean="0">
                <a:solidFill>
                  <a:schemeClr val="tx1"/>
                </a:solidFill>
              </a:rPr>
              <a:t>one scriptum</a:t>
            </a:r>
            <a:r>
              <a:rPr lang="en-US" dirty="0" smtClean="0">
                <a:solidFill>
                  <a:schemeClr val="tx1"/>
                </a:solidFill>
              </a:rPr>
              <a:t> segmented </a:t>
            </a:r>
            <a:r>
              <a:rPr lang="en-US" dirty="0">
                <a:solidFill>
                  <a:schemeClr val="tx1"/>
                </a:solidFill>
              </a:rPr>
              <a:t>according to </a:t>
            </a:r>
            <a:r>
              <a:rPr lang="en-US" b="1" dirty="0">
                <a:solidFill>
                  <a:schemeClr val="tx1"/>
                </a:solidFill>
              </a:rPr>
              <a:t>one reference </a:t>
            </a:r>
            <a:r>
              <a:rPr lang="en-US" b="1" dirty="0" smtClean="0">
                <a:solidFill>
                  <a:schemeClr val="tx1"/>
                </a:solidFill>
              </a:rPr>
              <a:t>system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If you want another </a:t>
            </a:r>
            <a:r>
              <a:rPr lang="en-US" dirty="0" smtClean="0">
                <a:solidFill>
                  <a:schemeClr val="tx1"/>
                </a:solidFill>
              </a:rPr>
              <a:t>version or </a:t>
            </a:r>
            <a:r>
              <a:rPr lang="en-US" dirty="0">
                <a:solidFill>
                  <a:schemeClr val="tx1"/>
                </a:solidFill>
              </a:rPr>
              <a:t>reference system, </a:t>
            </a:r>
            <a:r>
              <a:rPr lang="en-US" dirty="0" smtClean="0">
                <a:solidFill>
                  <a:schemeClr val="tx1"/>
                </a:solidFill>
              </a:rPr>
              <a:t>make a </a:t>
            </a:r>
            <a:r>
              <a:rPr lang="en-US" dirty="0">
                <a:solidFill>
                  <a:schemeClr val="tx1"/>
                </a:solidFill>
              </a:rPr>
              <a:t>new file</a:t>
            </a:r>
            <a:r>
              <a:rPr lang="en-US" dirty="0" smtClean="0">
                <a:solidFill>
                  <a:schemeClr val="tx1"/>
                </a:solidFill>
              </a:rPr>
              <a:t>. (TAN </a:t>
            </a:r>
            <a:r>
              <a:rPr lang="en-US" dirty="0">
                <a:solidFill>
                  <a:schemeClr val="tx1"/>
                </a:solidFill>
              </a:rPr>
              <a:t>validation </a:t>
            </a:r>
            <a:r>
              <a:rPr lang="en-US" dirty="0" smtClean="0">
                <a:solidFill>
                  <a:schemeClr val="tx1"/>
                </a:solidFill>
              </a:rPr>
              <a:t>checks and helps fix differences.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  <a:endParaRPr lang="en-US" dirty="0" smtClean="0">
              <a:solidFill>
                <a:schemeClr val="tx1"/>
              </a:solidFill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Point to your models.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Keep annotations outside the transcriptions.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7390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AA30364D-F479-454C-BD42-59F516FD65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TAN project 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4A9FD91-63E7-234C-B8DE-A79D9C898D62}"/>
              </a:ext>
            </a:extLst>
          </p:cNvPr>
          <p:cNvSpPr/>
          <p:nvPr/>
        </p:nvSpPr>
        <p:spPr>
          <a:xfrm>
            <a:off x="215153" y="7721186"/>
            <a:ext cx="12505766" cy="1772440"/>
          </a:xfrm>
          <a:prstGeom prst="rect">
            <a:avLst/>
          </a:prstGeom>
          <a:solidFill>
            <a:srgbClr val="0072B4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en-US" sz="2800">
                <a:latin typeface="Roboto Light" charset="0"/>
                <a:ea typeface="Roboto Light" charset="0"/>
                <a:cs typeface="Roboto Light" charset="0"/>
              </a:rPr>
              <a:t>https</a:t>
            </a:r>
            <a:r>
              <a:rPr lang="en-US" sz="2800">
                <a:latin typeface="Roboto Light" charset="0"/>
                <a:ea typeface="Roboto Light" charset="0"/>
                <a:cs typeface="Roboto Light" charset="0"/>
              </a:rPr>
              <a:t>://</a:t>
            </a:r>
            <a:r>
              <a:rPr lang="en-US" sz="2800" smtClean="0">
                <a:latin typeface="Roboto Light" charset="0"/>
                <a:ea typeface="Roboto Light" charset="0"/>
                <a:cs typeface="Roboto Light" charset="0"/>
              </a:rPr>
              <a:t>github.com/Arithmeticus/aristotle</a:t>
            </a:r>
            <a:endParaRPr lang="en-US" sz="2800" dirty="0" smtClean="0">
              <a:latin typeface="Roboto Light" charset="0"/>
              <a:ea typeface="Roboto Light" charset="0"/>
              <a:cs typeface="Roboto Light" charset="0"/>
            </a:endParaRPr>
          </a:p>
          <a:p>
            <a:pPr algn="l"/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Greek</a:t>
            </a:r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, Latin, </a:t>
            </a:r>
            <a:r>
              <a:rPr lang="en-US" sz="2800" dirty="0" err="1" smtClean="0">
                <a:latin typeface="Roboto Light" charset="0"/>
                <a:ea typeface="Roboto Light" charset="0"/>
                <a:cs typeface="Roboto Light" charset="0"/>
              </a:rPr>
              <a:t>Syriac</a:t>
            </a:r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, English, French</a:t>
            </a:r>
          </a:p>
          <a:p>
            <a:pPr algn="l"/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Both </a:t>
            </a:r>
            <a:r>
              <a:rPr lang="en-US" sz="2800" dirty="0" err="1" smtClean="0">
                <a:latin typeface="Roboto Light" charset="0"/>
                <a:ea typeface="Roboto Light" charset="0"/>
                <a:cs typeface="Roboto Light" charset="0"/>
              </a:rPr>
              <a:t>Bekker</a:t>
            </a:r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 line numbers and logical references</a:t>
            </a:r>
            <a:endParaRPr lang="en-US" sz="2800" dirty="0" smtClean="0">
              <a:latin typeface="Roboto Light" charset="0"/>
              <a:ea typeface="Roboto Light" charset="0"/>
              <a:cs typeface="Roboto Light" charset="0"/>
            </a:endParaRPr>
          </a:p>
          <a:p>
            <a:pPr algn="l"/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Lots </a:t>
            </a:r>
            <a:r>
              <a:rPr lang="en-US" sz="2800" dirty="0">
                <a:latin typeface="Roboto Light" charset="0"/>
                <a:ea typeface="Roboto Light" charset="0"/>
                <a:cs typeface="Roboto Light" charset="0"/>
              </a:rPr>
              <a:t>of OCR and conversion from PDF, DOCX, CTE, </a:t>
            </a:r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HTML (</a:t>
            </a:r>
            <a:r>
              <a:rPr lang="en-US" sz="2800" dirty="0" err="1" smtClean="0">
                <a:latin typeface="Roboto Light" charset="0"/>
                <a:ea typeface="Roboto Light" charset="0"/>
                <a:cs typeface="Roboto Light" charset="0"/>
              </a:rPr>
              <a:t>unbaking</a:t>
            </a:r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 cakes)</a:t>
            </a:r>
            <a:endParaRPr lang="en-US" sz="2800" dirty="0">
              <a:latin typeface="Roboto Light" charset="0"/>
              <a:ea typeface="Roboto Light" charset="0"/>
              <a:cs typeface="Roboto Light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CAD653B-52A6-7F45-A30C-FE5F4D541A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210" y="2126630"/>
            <a:ext cx="6889652" cy="559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67715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AA30364D-F479-454C-BD42-59F516FD65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TAN project 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4A9FD91-63E7-234C-B8DE-A79D9C898D62}"/>
              </a:ext>
            </a:extLst>
          </p:cNvPr>
          <p:cNvSpPr/>
          <p:nvPr/>
        </p:nvSpPr>
        <p:spPr>
          <a:xfrm>
            <a:off x="215153" y="7644384"/>
            <a:ext cx="12505766" cy="1849241"/>
          </a:xfrm>
          <a:prstGeom prst="rect">
            <a:avLst/>
          </a:prstGeom>
          <a:solidFill>
            <a:srgbClr val="0072B4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en-US" sz="2800" dirty="0">
                <a:latin typeface="Roboto Light" charset="0"/>
                <a:ea typeface="Roboto Light" charset="0"/>
                <a:cs typeface="Roboto Light" charset="0"/>
              </a:rPr>
              <a:t>https://github.com/Arithmeticus/graeco-arabic</a:t>
            </a:r>
          </a:p>
          <a:p>
            <a:pPr algn="l"/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Digital </a:t>
            </a:r>
            <a:r>
              <a:rPr lang="en-US" sz="2800" dirty="0">
                <a:latin typeface="Roboto Light" charset="0"/>
                <a:ea typeface="Roboto Light" charset="0"/>
                <a:cs typeface="Roboto Light" charset="0"/>
              </a:rPr>
              <a:t>Corpus for </a:t>
            </a:r>
            <a:r>
              <a:rPr lang="en-US" sz="2800" dirty="0" err="1">
                <a:latin typeface="Roboto Light" charset="0"/>
                <a:ea typeface="Roboto Light" charset="0"/>
                <a:cs typeface="Roboto Light" charset="0"/>
              </a:rPr>
              <a:t>Graeco</a:t>
            </a:r>
            <a:r>
              <a:rPr lang="en-US" sz="2800" dirty="0">
                <a:latin typeface="Roboto Light" charset="0"/>
                <a:ea typeface="Roboto Light" charset="0"/>
                <a:cs typeface="Roboto Light" charset="0"/>
              </a:rPr>
              <a:t>-Arabic Studies.</a:t>
            </a:r>
          </a:p>
          <a:p>
            <a:pPr algn="l"/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Greek, Arabic, converted to both </a:t>
            </a:r>
            <a:r>
              <a:rPr lang="en-US" sz="2800" dirty="0" err="1" smtClean="0">
                <a:latin typeface="Roboto Light" charset="0"/>
                <a:ea typeface="Roboto Light" charset="0"/>
                <a:cs typeface="Roboto Light" charset="0"/>
              </a:rPr>
              <a:t>Bekker</a:t>
            </a:r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 and chapter referenc</a:t>
            </a:r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e systems</a:t>
            </a:r>
            <a:endParaRPr lang="en-US" sz="2800" dirty="0" smtClean="0">
              <a:latin typeface="Roboto Light" charset="0"/>
              <a:ea typeface="Roboto Light" charset="0"/>
              <a:cs typeface="Roboto Light" charset="0"/>
            </a:endParaRPr>
          </a:p>
          <a:p>
            <a:pPr algn="l"/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Conversion </a:t>
            </a:r>
            <a:r>
              <a:rPr lang="en-US" sz="2800" dirty="0">
                <a:latin typeface="Roboto Light" charset="0"/>
                <a:ea typeface="Roboto Light" charset="0"/>
                <a:cs typeface="Roboto Light" charset="0"/>
              </a:rPr>
              <a:t>from TEI version 2 to </a:t>
            </a:r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TAN-TEI (sorting out grains)</a:t>
            </a:r>
            <a:endParaRPr lang="en-US" sz="2800" dirty="0">
              <a:latin typeface="Roboto Light" charset="0"/>
              <a:ea typeface="Roboto Light" charset="0"/>
              <a:cs typeface="Roboto Light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8C38024E-1317-4642-9F25-2EA286298B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11" y="2168013"/>
            <a:ext cx="6713454" cy="33921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D1D5C35-950D-6342-96EC-2BCC84924A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302" y="4572609"/>
            <a:ext cx="5537200" cy="3340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1EA4BD46-3243-414B-BEE0-A7F981F7D3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475" y="3302609"/>
            <a:ext cx="5626100" cy="3886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D6002B6A-E07C-DF49-9D90-E9973B2A45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399" y="2500802"/>
            <a:ext cx="5857927" cy="38314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16578477-A035-6047-A6A3-19F856E3A3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876" y="1905404"/>
            <a:ext cx="5181043" cy="33403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07279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4783666" y="3201991"/>
            <a:ext cx="7146397" cy="12594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97500" lnSpcReduction="10000"/>
          </a:bodyPr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b="1" dirty="0" smtClean="0">
                <a:solidFill>
                  <a:schemeClr val="bg1"/>
                </a:solidFill>
              </a:rPr>
              <a:t>Results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14984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AA30364D-F479-454C-BD42-59F516FD65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Result 1: Different levels of feedback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4A9FD91-63E7-234C-B8DE-A79D9C898D62}"/>
              </a:ext>
            </a:extLst>
          </p:cNvPr>
          <p:cNvSpPr/>
          <p:nvPr/>
        </p:nvSpPr>
        <p:spPr>
          <a:xfrm>
            <a:off x="215153" y="7912914"/>
            <a:ext cx="12505766" cy="1580711"/>
          </a:xfrm>
          <a:prstGeom prst="rect">
            <a:avLst/>
          </a:prstGeom>
          <a:solidFill>
            <a:srgbClr val="0072B4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en-US" sz="2800" dirty="0">
                <a:latin typeface="Roboto Light" charset="0"/>
                <a:ea typeface="Roboto Light" charset="0"/>
                <a:cs typeface="Roboto Light" charset="0"/>
              </a:rPr>
              <a:t>Validation </a:t>
            </a:r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(based on RELAX-NG</a:t>
            </a:r>
            <a:r>
              <a:rPr lang="en-US" sz="2800" dirty="0">
                <a:latin typeface="Roboto Light" charset="0"/>
                <a:ea typeface="Roboto Light" charset="0"/>
                <a:cs typeface="Roboto Light" charset="0"/>
              </a:rPr>
              <a:t>, </a:t>
            </a:r>
            <a:r>
              <a:rPr lang="en-US" sz="2800" dirty="0" err="1" smtClean="0">
                <a:latin typeface="Roboto Light" charset="0"/>
                <a:ea typeface="Roboto Light" charset="0"/>
                <a:cs typeface="Roboto Light" charset="0"/>
              </a:rPr>
              <a:t>Schematron</a:t>
            </a:r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) applicable no matter the project</a:t>
            </a:r>
          </a:p>
          <a:p>
            <a:pPr algn="l"/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Dozens of types of errors checked</a:t>
            </a:r>
            <a:endParaRPr lang="en-US" sz="2800" dirty="0">
              <a:latin typeface="Roboto Light" charset="0"/>
              <a:ea typeface="Roboto Light" charset="0"/>
              <a:cs typeface="Roboto Light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9B1E0BE-0BE1-284B-B5A4-A16B043A46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837" y="1938798"/>
            <a:ext cx="7794397" cy="5597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7988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774700" y="444500"/>
            <a:ext cx="11677275" cy="841375"/>
          </a:xfrm>
        </p:spPr>
        <p:txBody>
          <a:bodyPr/>
          <a:lstStyle/>
          <a:p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Types of data, and the work to prepare it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74700" y="2220551"/>
            <a:ext cx="11829676" cy="681587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2800" dirty="0">
              <a:solidFill>
                <a:srgbClr val="00206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4259732"/>
              </p:ext>
            </p:extLst>
          </p:nvPr>
        </p:nvGraphicFramePr>
        <p:xfrm>
          <a:off x="2278403" y="2220551"/>
          <a:ext cx="8669868" cy="5582920"/>
        </p:xfrm>
        <a:graphic>
          <a:graphicData uri="http://schemas.openxmlformats.org/drawingml/2006/table">
            <a:tbl>
              <a:tblPr firstRow="1" bandRow="1">
                <a:tableStyleId>{CF821DB8-F4EB-4A41-A1BA-3FCAFE7338EE}</a:tableStyleId>
              </a:tblPr>
              <a:tblGrid>
                <a:gridCol w="28899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899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8995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Type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Examples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Import Prep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Transcriptions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Texts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ym typeface="Wingdings" panose="05000000000000000000" pitchFamily="2" charset="2"/>
                        </a:rPr>
                        <a:t>OCR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en-US" dirty="0"/>
                        <a:t>Unicode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Proofread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Normalize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Segment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Annotations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Sentence </a:t>
                      </a:r>
                      <a:r>
                        <a:rPr lang="en-US" dirty="0" smtClean="0">
                          <a:sym typeface="Wingdings" panose="05000000000000000000" pitchFamily="2" charset="2"/>
                        </a:rPr>
                        <a:t></a:t>
                      </a:r>
                      <a:r>
                        <a:rPr lang="en-US" dirty="0" smtClean="0"/>
                        <a:t> sentence</a:t>
                      </a:r>
                      <a:endParaRPr lang="en-US" dirty="0"/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Token </a:t>
                      </a:r>
                      <a:r>
                        <a:rPr lang="en-US" dirty="0" smtClean="0">
                          <a:sym typeface="Wingdings" panose="05000000000000000000" pitchFamily="2" charset="2"/>
                        </a:rPr>
                        <a:t> token</a:t>
                      </a:r>
                      <a:endParaRPr lang="en-US" dirty="0"/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Morphology </a:t>
                      </a:r>
                      <a:r>
                        <a:rPr lang="en-US" dirty="0"/>
                        <a:t>(part of speech</a:t>
                      </a:r>
                      <a:r>
                        <a:rPr lang="en-US" dirty="0" smtClean="0"/>
                        <a:t>)</a:t>
                      </a:r>
                      <a:endParaRPr lang="en-US" baseline="0" dirty="0"/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 smtClean="0"/>
                        <a:t>Syntax (</a:t>
                      </a:r>
                      <a:r>
                        <a:rPr lang="en-US" baseline="0" dirty="0"/>
                        <a:t>treebanking)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 smtClean="0"/>
                        <a:t>Lexemes</a:t>
                      </a:r>
                      <a:endParaRPr lang="en-US" baseline="0" dirty="0"/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 smtClean="0"/>
                        <a:t>Quotations</a:t>
                      </a:r>
                      <a:endParaRPr lang="en-US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Interpret,</a:t>
                      </a:r>
                      <a:r>
                        <a:rPr lang="en-US" baseline="0" dirty="0" smtClean="0"/>
                        <a:t> reconcile definitions, taxonomies</a:t>
                      </a:r>
                      <a:endParaRPr lang="en-US" dirty="0"/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Convert to your syntax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Fill </a:t>
                      </a:r>
                      <a:r>
                        <a:rPr lang="en-US" dirty="0"/>
                        <a:t>in missing assumptions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Language resources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Lexica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Collocations</a:t>
                      </a:r>
                      <a:endParaRPr lang="en-US" dirty="0"/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Morphological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smtClean="0"/>
                        <a:t>data / analyzers</a:t>
                      </a:r>
                      <a:endParaRPr lang="en-US" baseline="0" dirty="0"/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 smtClean="0"/>
                        <a:t>Semantic groups (WordNet)</a:t>
                      </a:r>
                      <a:endParaRPr lang="en-US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991147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67C0246B-634D-8141-8C48-3386C5E3EE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Result 2: </a:t>
            </a:r>
            <a:r>
              <a:rPr lang="en-US" dirty="0"/>
              <a:t>Cross-project communication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BAA44864-8BEA-0645-806F-051E0C733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8480"/>
            <a:ext cx="13004800" cy="7545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A278384-BAFB-D840-A9C7-21E051E32497}"/>
              </a:ext>
            </a:extLst>
          </p:cNvPr>
          <p:cNvSpPr/>
          <p:nvPr/>
        </p:nvSpPr>
        <p:spPr>
          <a:xfrm>
            <a:off x="215153" y="7912914"/>
            <a:ext cx="12505766" cy="1580711"/>
          </a:xfrm>
          <a:prstGeom prst="rect">
            <a:avLst/>
          </a:prstGeom>
          <a:solidFill>
            <a:srgbClr val="0072B4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Project </a:t>
            </a:r>
            <a:r>
              <a:rPr lang="en-US" sz="2800" dirty="0">
                <a:latin typeface="Roboto Light" charset="0"/>
                <a:ea typeface="Roboto Light" charset="0"/>
                <a:cs typeface="Roboto Light" charset="0"/>
              </a:rPr>
              <a:t>1 (left) corrects source </a:t>
            </a:r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transcription.</a:t>
            </a:r>
            <a:endParaRPr lang="en-US" sz="2800" dirty="0" smtClean="0">
              <a:latin typeface="Roboto Light" charset="0"/>
              <a:ea typeface="Roboto Light" charset="0"/>
              <a:cs typeface="Roboto Light" charset="0"/>
            </a:endParaRPr>
          </a:p>
          <a:p>
            <a:pPr algn="l"/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When independent Project 2 (right) validates its file it is told about the problem in the dependency.</a:t>
            </a:r>
            <a:endParaRPr lang="en-US" sz="2800" dirty="0">
              <a:latin typeface="Roboto Light" charset="0"/>
              <a:ea typeface="Roboto Light" charset="0"/>
              <a:cs typeface="Roboto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5221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67C0246B-634D-8141-8C48-3386C5E3EE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Result 3: </a:t>
            </a:r>
            <a:r>
              <a:rPr lang="en-US" dirty="0"/>
              <a:t>Collation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A278384-BAFB-D840-A9C7-21E051E32497}"/>
              </a:ext>
            </a:extLst>
          </p:cNvPr>
          <p:cNvSpPr/>
          <p:nvPr/>
        </p:nvSpPr>
        <p:spPr>
          <a:xfrm>
            <a:off x="215153" y="7912914"/>
            <a:ext cx="12505766" cy="1580711"/>
          </a:xfrm>
          <a:prstGeom prst="rect">
            <a:avLst/>
          </a:prstGeom>
          <a:solidFill>
            <a:srgbClr val="0072B4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Party 3 finds both corpora, and puts them through a TAN stylesheet for displaying parallel versions.</a:t>
            </a:r>
          </a:p>
          <a:p>
            <a:pPr algn="l"/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Useful </a:t>
            </a:r>
            <a:r>
              <a:rPr lang="en-US" sz="2800" dirty="0">
                <a:latin typeface="Roboto Light" charset="0"/>
                <a:ea typeface="Roboto Light" charset="0"/>
                <a:cs typeface="Roboto Light" charset="0"/>
              </a:rPr>
              <a:t>for reading, research, language learning</a:t>
            </a:r>
          </a:p>
        </p:txBody>
      </p:sp>
      <p:pic>
        <p:nvPicPr>
          <p:cNvPr id="4" name="Picture 3">
            <a:hlinkClick r:id="rId2"/>
            <a:extLst>
              <a:ext uri="{FF2B5EF4-FFF2-40B4-BE49-F238E27FC236}">
                <a16:creationId xmlns="" xmlns:a16="http://schemas.microsoft.com/office/drawing/2014/main" id="{DFBA1A7B-2A7A-EF46-B88A-6C78123F29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53" y="2005781"/>
            <a:ext cx="6784511" cy="44926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hlinkClick r:id="rId4"/>
            <a:extLst>
              <a:ext uri="{FF2B5EF4-FFF2-40B4-BE49-F238E27FC236}">
                <a16:creationId xmlns="" xmlns:a16="http://schemas.microsoft.com/office/drawing/2014/main" id="{D51105BC-A0DD-3142-8632-88CD9BBC93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872" y="3285978"/>
            <a:ext cx="7754047" cy="45988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64073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2"/>
            <a:extLst>
              <a:ext uri="{FF2B5EF4-FFF2-40B4-BE49-F238E27FC236}">
                <a16:creationId xmlns="" xmlns:a16="http://schemas.microsoft.com/office/drawing/2014/main" id="{E913782E-A1A3-7945-A783-02E5B3119A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718" y="1722524"/>
            <a:ext cx="7474520" cy="600751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67C0246B-634D-8141-8C48-3386C5E3EE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Result 4: </a:t>
            </a:r>
            <a:r>
              <a:rPr lang="en-US" dirty="0"/>
              <a:t>Analysis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A278384-BAFB-D840-A9C7-21E051E32497}"/>
              </a:ext>
            </a:extLst>
          </p:cNvPr>
          <p:cNvSpPr/>
          <p:nvPr/>
        </p:nvSpPr>
        <p:spPr>
          <a:xfrm>
            <a:off x="215153" y="7168896"/>
            <a:ext cx="12505766" cy="2324729"/>
          </a:xfrm>
          <a:prstGeom prst="rect">
            <a:avLst/>
          </a:prstGeom>
          <a:solidFill>
            <a:srgbClr val="0072B4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en-US" sz="2800" dirty="0">
                <a:latin typeface="Roboto Light" charset="0"/>
                <a:ea typeface="Roboto Light" charset="0"/>
                <a:cs typeface="Roboto Light" charset="0"/>
              </a:rPr>
              <a:t>Party 3 </a:t>
            </a:r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finds </a:t>
            </a:r>
            <a:r>
              <a:rPr lang="en-US" sz="2800" dirty="0">
                <a:latin typeface="Roboto Light" charset="0"/>
                <a:ea typeface="Roboto Light" charset="0"/>
                <a:cs typeface="Roboto Light" charset="0"/>
              </a:rPr>
              <a:t>both corpora, and puts them through a TAN </a:t>
            </a:r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stylesheet to compare word distribution.</a:t>
            </a:r>
            <a:endParaRPr lang="en-US" sz="2800" dirty="0">
              <a:latin typeface="Roboto Light" charset="0"/>
              <a:ea typeface="Roboto Light" charset="0"/>
              <a:cs typeface="Roboto Light" charset="0"/>
            </a:endParaRPr>
          </a:p>
          <a:p>
            <a:pPr algn="l"/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Useful </a:t>
            </a:r>
            <a:r>
              <a:rPr lang="en-US" sz="2800" dirty="0">
                <a:latin typeface="Roboto Light" charset="0"/>
                <a:ea typeface="Roboto Light" charset="0"/>
                <a:cs typeface="Roboto Light" charset="0"/>
              </a:rPr>
              <a:t>for finding errors, anomalies, translator idiosyncrasies; comparing translations across languages; measuring and testing </a:t>
            </a:r>
            <a:r>
              <a:rPr lang="en-US" sz="2800" dirty="0" err="1">
                <a:latin typeface="Roboto Light" charset="0"/>
                <a:ea typeface="Roboto Light" charset="0"/>
                <a:cs typeface="Roboto Light" charset="0"/>
              </a:rPr>
              <a:t>explicitation</a:t>
            </a:r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/ </a:t>
            </a:r>
            <a:r>
              <a:rPr lang="en-US" sz="2800" dirty="0" err="1" smtClean="0">
                <a:latin typeface="Roboto Light" charset="0"/>
                <a:ea typeface="Roboto Light" charset="0"/>
                <a:cs typeface="Roboto Light" charset="0"/>
              </a:rPr>
              <a:t>implicitation</a:t>
            </a:r>
            <a:endParaRPr lang="en-US" sz="2800" dirty="0">
              <a:latin typeface="Roboto Light" charset="0"/>
              <a:ea typeface="Roboto Light" charset="0"/>
              <a:cs typeface="Roboto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7024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67C0246B-634D-8141-8C48-3386C5E3EE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TAN formats not discussed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D4C9BF95-DB76-F940-8520-34A427CFBC29}"/>
              </a:ext>
            </a:extLst>
          </p:cNvPr>
          <p:cNvSpPr/>
          <p:nvPr/>
        </p:nvSpPr>
        <p:spPr>
          <a:xfrm>
            <a:off x="774700" y="2220551"/>
            <a:ext cx="11829676" cy="681587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4000" dirty="0">
              <a:solidFill>
                <a:srgbClr val="002060"/>
              </a:solidFill>
            </a:endParaRPr>
          </a:p>
          <a:p>
            <a:pPr algn="l"/>
            <a:r>
              <a:rPr lang="en-US" sz="4000" dirty="0" smtClean="0">
                <a:solidFill>
                  <a:srgbClr val="002060"/>
                </a:solidFill>
              </a:rPr>
              <a:t>Annotations</a:t>
            </a:r>
            <a:endParaRPr lang="en-US" sz="4000" dirty="0">
              <a:solidFill>
                <a:srgbClr val="002060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 smtClean="0">
                <a:solidFill>
                  <a:schemeClr val="tx1"/>
                </a:solidFill>
              </a:rPr>
              <a:t>TAN-A-</a:t>
            </a:r>
            <a:r>
              <a:rPr lang="en-US" sz="4000" dirty="0" err="1" smtClean="0">
                <a:solidFill>
                  <a:schemeClr val="tx1"/>
                </a:solidFill>
              </a:rPr>
              <a:t>tok</a:t>
            </a:r>
            <a:r>
              <a:rPr lang="en-US" sz="4000" dirty="0" smtClean="0">
                <a:solidFill>
                  <a:schemeClr val="tx1"/>
                </a:solidFill>
              </a:rPr>
              <a:t>: word-for-word </a:t>
            </a:r>
            <a:r>
              <a:rPr lang="en-US" sz="4000" dirty="0" err="1" smtClean="0">
                <a:solidFill>
                  <a:schemeClr val="tx1"/>
                </a:solidFill>
              </a:rPr>
              <a:t>bitext</a:t>
            </a:r>
            <a:r>
              <a:rPr lang="en-US" sz="4000" dirty="0" smtClean="0">
                <a:solidFill>
                  <a:schemeClr val="tx1"/>
                </a:solidFill>
              </a:rPr>
              <a:t> alignments</a:t>
            </a:r>
            <a:endParaRPr lang="en-US" sz="40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 smtClean="0">
                <a:solidFill>
                  <a:schemeClr val="tx1"/>
                </a:solidFill>
              </a:rPr>
              <a:t>TAN-A-div: annotations across multiple versions of multiple works (quotations, topics, etc.)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TAN-A-lm: </a:t>
            </a:r>
            <a:r>
              <a:rPr lang="en-US" sz="4000" dirty="0" err="1">
                <a:solidFill>
                  <a:schemeClr val="tx1"/>
                </a:solidFill>
              </a:rPr>
              <a:t>lexico</a:t>
            </a:r>
            <a:r>
              <a:rPr lang="en-US" sz="4000" dirty="0">
                <a:solidFill>
                  <a:schemeClr val="tx1"/>
                </a:solidFill>
              </a:rPr>
              <a:t>-morphological data for one </a:t>
            </a:r>
            <a:r>
              <a:rPr lang="en-US" sz="4000" dirty="0" smtClean="0">
                <a:solidFill>
                  <a:schemeClr val="tx1"/>
                </a:solidFill>
              </a:rPr>
              <a:t>text</a:t>
            </a:r>
            <a:endParaRPr lang="en-US" sz="4000" dirty="0" smtClean="0">
              <a:solidFill>
                <a:schemeClr val="tx1"/>
              </a:solidFill>
            </a:endParaRPr>
          </a:p>
          <a:p>
            <a:pPr algn="l"/>
            <a:r>
              <a:rPr lang="en-US" sz="4000" dirty="0" smtClean="0">
                <a:solidFill>
                  <a:srgbClr val="002060"/>
                </a:solidFill>
              </a:rPr>
              <a:t>Language resources</a:t>
            </a:r>
            <a:endParaRPr lang="en-US" sz="40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 smtClean="0">
                <a:solidFill>
                  <a:schemeClr val="tx1"/>
                </a:solidFill>
              </a:rPr>
              <a:t>TAN-A-lm (</a:t>
            </a:r>
            <a:r>
              <a:rPr lang="en-US" sz="4000" dirty="0" err="1" smtClean="0">
                <a:solidFill>
                  <a:schemeClr val="tx1"/>
                </a:solidFill>
              </a:rPr>
              <a:t>lang</a:t>
            </a:r>
            <a:r>
              <a:rPr lang="en-US" sz="4000" dirty="0" smtClean="0">
                <a:solidFill>
                  <a:schemeClr val="tx1"/>
                </a:solidFill>
              </a:rPr>
              <a:t>): </a:t>
            </a:r>
            <a:r>
              <a:rPr lang="en-US" sz="4000" dirty="0" err="1" smtClean="0">
                <a:solidFill>
                  <a:schemeClr val="tx1"/>
                </a:solidFill>
              </a:rPr>
              <a:t>lexico</a:t>
            </a:r>
            <a:r>
              <a:rPr lang="en-US" sz="4000" dirty="0" smtClean="0">
                <a:solidFill>
                  <a:schemeClr val="tx1"/>
                </a:solidFill>
              </a:rPr>
              <a:t>-morphological data independent of any text</a:t>
            </a:r>
            <a:endParaRPr lang="en-US" sz="40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 smtClean="0">
                <a:solidFill>
                  <a:schemeClr val="tx1"/>
                </a:solidFill>
              </a:rPr>
              <a:t>TAN-</a:t>
            </a:r>
            <a:r>
              <a:rPr lang="en-US" sz="4000" dirty="0" err="1" smtClean="0">
                <a:solidFill>
                  <a:schemeClr val="tx1"/>
                </a:solidFill>
              </a:rPr>
              <a:t>mor</a:t>
            </a:r>
            <a:r>
              <a:rPr lang="en-US" sz="4000" dirty="0" smtClean="0">
                <a:solidFill>
                  <a:schemeClr val="tx1"/>
                </a:solidFill>
              </a:rPr>
              <a:t>: part-of-speech codes, rules, semantics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5899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67C0246B-634D-8141-8C48-3386C5E3EE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Other TAN benefits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D4C9BF95-DB76-F940-8520-34A427CFBC29}"/>
              </a:ext>
            </a:extLst>
          </p:cNvPr>
          <p:cNvSpPr/>
          <p:nvPr/>
        </p:nvSpPr>
        <p:spPr>
          <a:xfrm>
            <a:off x="774700" y="2220551"/>
            <a:ext cx="11829676" cy="681587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4000" dirty="0">
              <a:solidFill>
                <a:srgbClr val="002060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 smtClean="0">
                <a:solidFill>
                  <a:schemeClr val="tx1"/>
                </a:solidFill>
              </a:rPr>
              <a:t>Interoperability enhanced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 smtClean="0">
                <a:solidFill>
                  <a:schemeClr val="tx1"/>
                </a:solidFill>
              </a:rPr>
              <a:t>Editing tools</a:t>
            </a:r>
            <a:endParaRPr lang="en-US" sz="40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 smtClean="0">
                <a:solidFill>
                  <a:schemeClr val="tx1"/>
                </a:solidFill>
              </a:rPr>
              <a:t>Extensive library of functions</a:t>
            </a:r>
            <a:endParaRPr lang="en-US" sz="40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 smtClean="0">
                <a:solidFill>
                  <a:schemeClr val="tx1"/>
                </a:solidFill>
              </a:rPr>
              <a:t>Useful algorithms can be written (current or planned: IBM models 1 &amp; 2, quotation detection, morphological analysis)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A tool made for one TAN file is a tool made for all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 smtClean="0">
                <a:solidFill>
                  <a:schemeClr val="tx1"/>
                </a:solidFill>
              </a:rPr>
              <a:t>Texts, annotations can be discovered (a kind of Napster for primary sources)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4479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67C0246B-634D-8141-8C48-3386C5E3EE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TAN status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D4C9BF95-DB76-F940-8520-34A427CFBC29}"/>
              </a:ext>
            </a:extLst>
          </p:cNvPr>
          <p:cNvSpPr/>
          <p:nvPr/>
        </p:nvSpPr>
        <p:spPr>
          <a:xfrm>
            <a:off x="774700" y="2220551"/>
            <a:ext cx="11829676" cy="681587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4000" dirty="0">
              <a:solidFill>
                <a:srgbClr val="002060"/>
              </a:solidFill>
            </a:endParaRPr>
          </a:p>
          <a:p>
            <a:pPr algn="l"/>
            <a:endParaRPr lang="en-US" sz="4000" dirty="0">
              <a:solidFill>
                <a:srgbClr val="002060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Version 2018 </a:t>
            </a:r>
            <a:r>
              <a:rPr lang="en-US" sz="4000" dirty="0" smtClean="0">
                <a:solidFill>
                  <a:schemeClr val="tx1"/>
                </a:solidFill>
              </a:rPr>
              <a:t>available</a:t>
            </a:r>
            <a:endParaRPr lang="en-US" sz="40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 smtClean="0">
                <a:solidFill>
                  <a:schemeClr val="tx1"/>
                </a:solidFill>
              </a:rPr>
              <a:t>Future releases under d</a:t>
            </a:r>
            <a:r>
              <a:rPr lang="en-US" sz="4000" dirty="0" smtClean="0">
                <a:solidFill>
                  <a:schemeClr val="tx1"/>
                </a:solidFill>
              </a:rPr>
              <a:t>evelopment</a:t>
            </a:r>
            <a:endParaRPr lang="en-US" sz="40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Extensive documentation </a:t>
            </a:r>
            <a:endParaRPr lang="en-US" sz="40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 smtClean="0">
                <a:solidFill>
                  <a:schemeClr val="tx1"/>
                </a:solidFill>
              </a:rPr>
              <a:t>Successful </a:t>
            </a:r>
            <a:r>
              <a:rPr lang="en-US" sz="4000" dirty="0">
                <a:solidFill>
                  <a:schemeClr val="tx1"/>
                </a:solidFill>
              </a:rPr>
              <a:t>in four different projects so far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ISO </a:t>
            </a:r>
            <a:r>
              <a:rPr lang="en-US" sz="4000" dirty="0" smtClean="0">
                <a:solidFill>
                  <a:schemeClr val="tx1"/>
                </a:solidFill>
              </a:rPr>
              <a:t>projects </a:t>
            </a:r>
            <a:r>
              <a:rPr lang="en-US" sz="4000" dirty="0">
                <a:solidFill>
                  <a:schemeClr val="tx1"/>
                </a:solidFill>
              </a:rPr>
              <a:t>or </a:t>
            </a:r>
            <a:r>
              <a:rPr lang="en-US" sz="4000" dirty="0" smtClean="0">
                <a:solidFill>
                  <a:schemeClr val="tx1"/>
                </a:solidFill>
              </a:rPr>
              <a:t>departments already funded interested in trying it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4A9FD91-63E7-234C-B8DE-A79D9C898D62}"/>
              </a:ext>
            </a:extLst>
          </p:cNvPr>
          <p:cNvSpPr/>
          <p:nvPr/>
        </p:nvSpPr>
        <p:spPr>
          <a:xfrm>
            <a:off x="215153" y="7912914"/>
            <a:ext cx="12505766" cy="1580711"/>
          </a:xfrm>
          <a:prstGeom prst="rect">
            <a:avLst/>
          </a:prstGeom>
          <a:solidFill>
            <a:srgbClr val="0072B4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en-US" sz="2800" dirty="0">
                <a:latin typeface="Roboto Light" charset="0"/>
                <a:ea typeface="Roboto Light" charset="0"/>
                <a:cs typeface="Roboto Light" charset="0"/>
              </a:rPr>
              <a:t>http://textalign.net/</a:t>
            </a:r>
          </a:p>
        </p:txBody>
      </p:sp>
    </p:spTree>
    <p:extLst>
      <p:ext uri="{BB962C8B-B14F-4D97-AF65-F5344CB8AC3E}">
        <p14:creationId xmlns:p14="http://schemas.microsoft.com/office/powerpoint/2010/main" val="7638693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67C0246B-634D-8141-8C48-3386C5E3EE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D4C9BF95-DB76-F940-8520-34A427CFBC29}"/>
              </a:ext>
            </a:extLst>
          </p:cNvPr>
          <p:cNvSpPr/>
          <p:nvPr/>
        </p:nvSpPr>
        <p:spPr>
          <a:xfrm>
            <a:off x="774700" y="2220551"/>
            <a:ext cx="11829676" cy="681587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4000" dirty="0">
              <a:solidFill>
                <a:srgbClr val="002060"/>
              </a:solidFill>
            </a:endParaRPr>
          </a:p>
          <a:p>
            <a:pPr algn="l"/>
            <a:endParaRPr lang="en-US" sz="4000" dirty="0">
              <a:solidFill>
                <a:srgbClr val="002060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We can make our data more interoperable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 smtClean="0">
                <a:solidFill>
                  <a:schemeClr val="tx1"/>
                </a:solidFill>
              </a:rPr>
              <a:t>To do so, we need more </a:t>
            </a:r>
            <a:r>
              <a:rPr lang="en-US" sz="4000" dirty="0">
                <a:solidFill>
                  <a:schemeClr val="tx1"/>
                </a:solidFill>
              </a:rPr>
              <a:t>regulated XML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 smtClean="0">
                <a:solidFill>
                  <a:schemeClr val="tx1"/>
                </a:solidFill>
              </a:rPr>
              <a:t>Our master files should be simple, dedicated files (grains)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 smtClean="0">
                <a:solidFill>
                  <a:schemeClr val="tx1"/>
                </a:solidFill>
              </a:rPr>
              <a:t>Our siloes (digital corpora) should be populated with grains (not cakes), separated and predictably organized.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34475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738" y="3687741"/>
            <a:ext cx="7146397" cy="1259417"/>
          </a:xfrm>
        </p:spPr>
        <p:txBody>
          <a:bodyPr>
            <a:normAutofit/>
          </a:bodyPr>
          <a:lstStyle/>
          <a:p>
            <a:r>
              <a:rPr lang="en-US" b="1" dirty="0"/>
              <a:t>Thank you</a:t>
            </a:r>
            <a:endParaRPr lang="en-US" sz="4400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C5651D7-25FC-B648-95C0-C4DCA943E397}"/>
              </a:ext>
            </a:extLst>
          </p:cNvPr>
          <p:cNvSpPr txBox="1"/>
          <p:nvPr/>
        </p:nvSpPr>
        <p:spPr>
          <a:xfrm>
            <a:off x="608738" y="6624636"/>
            <a:ext cx="4520468" cy="17645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Joel Kalvesmaki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/>
              <a:t>Dumbarton Oaks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kalvesmaki@gmail.com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61597454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Formats we import and export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9019997"/>
              </p:ext>
            </p:extLst>
          </p:nvPr>
        </p:nvGraphicFramePr>
        <p:xfrm>
          <a:off x="2133100" y="3144632"/>
          <a:ext cx="8669871" cy="286512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123855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3855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3855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3855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3855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3855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238553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Format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Unicode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Directly usable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Metadata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Regulated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RDF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Cross-project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Print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PDF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✓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HTML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✓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✓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TXT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✓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✓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XML / TEI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✓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✓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✓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✓*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Databases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✓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✓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49104801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8C38C50E-077A-C34E-9D14-CCCEB461A536}"/>
              </a:ext>
            </a:extLst>
          </p:cNvPr>
          <p:cNvSpPr/>
          <p:nvPr/>
        </p:nvSpPr>
        <p:spPr>
          <a:xfrm>
            <a:off x="215153" y="7912914"/>
            <a:ext cx="12505766" cy="1580711"/>
          </a:xfrm>
          <a:prstGeom prst="rect">
            <a:avLst/>
          </a:prstGeom>
          <a:solidFill>
            <a:srgbClr val="0072B4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en-US" sz="2800" dirty="0" smtClean="0">
                <a:latin typeface="Roboto Light" charset="0"/>
                <a:ea typeface="Roboto Light" charset="0"/>
                <a:cs typeface="Roboto Light" charset="0"/>
              </a:rPr>
              <a:t>See handout</a:t>
            </a:r>
            <a:endParaRPr lang="en-US" sz="2800" dirty="0">
              <a:latin typeface="Roboto Light" charset="0"/>
              <a:ea typeface="Roboto Light" charset="0"/>
              <a:cs typeface="Roboto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1693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774700" y="444500"/>
            <a:ext cx="11489018" cy="841375"/>
          </a:xfrm>
        </p:spPr>
        <p:txBody>
          <a:bodyPr/>
          <a:lstStyle/>
          <a:p>
            <a:r>
              <a:rPr lang="en-US" dirty="0">
                <a:latin typeface="Calibri" charset="0"/>
                <a:ea typeface="Calibri" charset="0"/>
                <a:cs typeface="Calibri" charset="0"/>
              </a:rPr>
              <a:t>Single Project Workflow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51711" y="342265"/>
            <a:ext cx="102657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0" t="14000"/>
          <a:stretch/>
        </p:blipFill>
        <p:spPr>
          <a:xfrm>
            <a:off x="1243584" y="2468880"/>
            <a:ext cx="10706279" cy="629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14942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774700" y="444500"/>
            <a:ext cx="11489018" cy="841375"/>
          </a:xfrm>
        </p:spPr>
        <p:txBody>
          <a:bodyPr/>
          <a:lstStyle/>
          <a:p>
            <a:r>
              <a:rPr lang="en-US" dirty="0">
                <a:latin typeface="Calibri" charset="0"/>
                <a:ea typeface="Calibri" charset="0"/>
                <a:cs typeface="Calibri" charset="0"/>
              </a:rPr>
              <a:t>Cross-Project Workflow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51711" y="342265"/>
            <a:ext cx="102657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8"/>
          <a:stretch/>
        </p:blipFill>
        <p:spPr>
          <a:xfrm>
            <a:off x="3684877" y="3495368"/>
            <a:ext cx="9012201" cy="45330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0" t="14000"/>
          <a:stretch/>
        </p:blipFill>
        <p:spPr>
          <a:xfrm>
            <a:off x="487681" y="2122739"/>
            <a:ext cx="1828800" cy="1074613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0" t="14000"/>
          <a:stretch/>
        </p:blipFill>
        <p:spPr>
          <a:xfrm>
            <a:off x="487681" y="4689155"/>
            <a:ext cx="1828800" cy="1074613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0" t="14000"/>
          <a:stretch/>
        </p:blipFill>
        <p:spPr>
          <a:xfrm>
            <a:off x="487681" y="7292147"/>
            <a:ext cx="1828800" cy="1074613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cxnSp>
        <p:nvCxnSpPr>
          <p:cNvPr id="10" name="Straight Arrow Connector 9"/>
          <p:cNvCxnSpPr/>
          <p:nvPr/>
        </p:nvCxnSpPr>
        <p:spPr>
          <a:xfrm>
            <a:off x="2121408" y="2904744"/>
            <a:ext cx="1830303" cy="1502664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3" name="Straight Arrow Connector 12"/>
          <p:cNvCxnSpPr/>
          <p:nvPr/>
        </p:nvCxnSpPr>
        <p:spPr>
          <a:xfrm>
            <a:off x="1402081" y="4919472"/>
            <a:ext cx="3535679" cy="306989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5" name="Straight Arrow Connector 14"/>
          <p:cNvCxnSpPr/>
          <p:nvPr/>
        </p:nvCxnSpPr>
        <p:spPr>
          <a:xfrm flipV="1">
            <a:off x="1865376" y="5226461"/>
            <a:ext cx="3072384" cy="2216755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7" name="Straight Arrow Connector 16"/>
          <p:cNvCxnSpPr>
            <a:stCxn id="6" idx="3"/>
          </p:cNvCxnSpPr>
          <p:nvPr/>
        </p:nvCxnSpPr>
        <p:spPr>
          <a:xfrm>
            <a:off x="2316481" y="2660046"/>
            <a:ext cx="2840735" cy="4124802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9" name="Straight Arrow Connector 18"/>
          <p:cNvCxnSpPr/>
          <p:nvPr/>
        </p:nvCxnSpPr>
        <p:spPr>
          <a:xfrm>
            <a:off x="1402081" y="5226461"/>
            <a:ext cx="3755135" cy="1558387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1" name="Straight Arrow Connector 20"/>
          <p:cNvCxnSpPr/>
          <p:nvPr/>
        </p:nvCxnSpPr>
        <p:spPr>
          <a:xfrm flipV="1">
            <a:off x="1865376" y="6784848"/>
            <a:ext cx="3291840" cy="658368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" name="Oval 4"/>
          <p:cNvSpPr/>
          <p:nvPr/>
        </p:nvSpPr>
        <p:spPr>
          <a:xfrm>
            <a:off x="6583680" y="4041647"/>
            <a:ext cx="1607297" cy="3250499"/>
          </a:xfrm>
          <a:prstGeom prst="ellipse">
            <a:avLst/>
          </a:prstGeom>
          <a:noFill/>
          <a:ln w="12700" cap="flat">
            <a:solidFill>
              <a:srgbClr val="0072B4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67564692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Metaphors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733F3A23-E5B9-8F4B-BDFA-EE6F96184127}"/>
              </a:ext>
            </a:extLst>
          </p:cNvPr>
          <p:cNvGrpSpPr/>
          <p:nvPr/>
        </p:nvGrpSpPr>
        <p:grpSpPr>
          <a:xfrm>
            <a:off x="1607575" y="1965318"/>
            <a:ext cx="5656758" cy="2148594"/>
            <a:chOff x="1607575" y="1965318"/>
            <a:chExt cx="5656758" cy="2148594"/>
          </a:xfrm>
        </p:grpSpPr>
        <p:sp>
          <p:nvSpPr>
            <p:cNvPr id="3" name="TextBox 2"/>
            <p:cNvSpPr txBox="1"/>
            <p:nvPr/>
          </p:nvSpPr>
          <p:spPr>
            <a:xfrm>
              <a:off x="1607575" y="2711320"/>
              <a:ext cx="1197272" cy="6565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Siloes</a:t>
              </a:r>
            </a:p>
          </p:txBody>
        </p:sp>
        <p:pic>
          <p:nvPicPr>
            <p:cNvPr id="1026" name="Picture 2" descr="C:\Program Files (x86)\Microsoft Office\MEDIA\CAGCAT10\j0297185.wm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8031" y="1965318"/>
              <a:ext cx="2696302" cy="21485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B646C263-FD18-C042-9C33-A1347334D1F5}"/>
              </a:ext>
            </a:extLst>
          </p:cNvPr>
          <p:cNvGrpSpPr/>
          <p:nvPr/>
        </p:nvGrpSpPr>
        <p:grpSpPr>
          <a:xfrm>
            <a:off x="3209379" y="4294310"/>
            <a:ext cx="6831409" cy="2247900"/>
            <a:chOff x="3209379" y="4294310"/>
            <a:chExt cx="6831409" cy="2247900"/>
          </a:xfrm>
        </p:grpSpPr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60B37A52-3DBA-7F4B-8B63-1EB3BD67A7A5}"/>
                </a:ext>
              </a:extLst>
            </p:cNvPr>
            <p:cNvSpPr txBox="1"/>
            <p:nvPr/>
          </p:nvSpPr>
          <p:spPr>
            <a:xfrm>
              <a:off x="3209379" y="5089965"/>
              <a:ext cx="1358652" cy="6565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Grains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7685A2F9-90B4-FC41-BF79-0ACBFD0227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3988" y="4294310"/>
              <a:ext cx="3606800" cy="224790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304E196D-EA4A-764C-9004-D60B1593F3D0}"/>
              </a:ext>
            </a:extLst>
          </p:cNvPr>
          <p:cNvGrpSpPr/>
          <p:nvPr/>
        </p:nvGrpSpPr>
        <p:grpSpPr>
          <a:xfrm>
            <a:off x="5320666" y="6866674"/>
            <a:ext cx="6625122" cy="2133600"/>
            <a:chOff x="5320666" y="6866674"/>
            <a:chExt cx="6625122" cy="2133600"/>
          </a:xfrm>
        </p:grpSpPr>
        <p:sp>
          <p:nvSpPr>
            <p:cNvPr id="5" name="TextBox 4"/>
            <p:cNvSpPr txBox="1"/>
            <p:nvPr/>
          </p:nvSpPr>
          <p:spPr>
            <a:xfrm>
              <a:off x="5320666" y="7605179"/>
              <a:ext cx="1191032" cy="6565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Cakes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3E893819-34CC-9B44-B337-D837DDA89D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35788" y="6866674"/>
              <a:ext cx="3810000" cy="2133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2059643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783666" y="3201991"/>
            <a:ext cx="7146397" cy="1259417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Revising the Digital Project Workflow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6149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67C0246B-634D-8141-8C48-3386C5E3EE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Hypothesis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D4C9BF95-DB76-F940-8520-34A427CFBC29}"/>
              </a:ext>
            </a:extLst>
          </p:cNvPr>
          <p:cNvSpPr/>
          <p:nvPr/>
        </p:nvSpPr>
        <p:spPr>
          <a:xfrm>
            <a:off x="774700" y="2220551"/>
            <a:ext cx="11829676" cy="681587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en-US" sz="4000" dirty="0">
                <a:solidFill>
                  <a:srgbClr val="002060"/>
                </a:solidFill>
              </a:rPr>
              <a:t>Our texts, annotations, and language resources can (and should) be made more interoperable</a:t>
            </a:r>
          </a:p>
          <a:p>
            <a:pPr algn="l"/>
            <a:endParaRPr lang="en-US" sz="4000" dirty="0">
              <a:solidFill>
                <a:srgbClr val="002060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The formats we currently use are too </a:t>
            </a:r>
            <a:r>
              <a:rPr lang="en-US" sz="4000" i="1" dirty="0">
                <a:solidFill>
                  <a:schemeClr val="tx1"/>
                </a:solidFill>
              </a:rPr>
              <a:t>laissez faire</a:t>
            </a:r>
            <a:r>
              <a:rPr lang="en-US" sz="4000" dirty="0">
                <a:solidFill>
                  <a:schemeClr val="tx1"/>
                </a:solidFill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We need more rules.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XML is the correct technology.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 smtClean="0">
                <a:solidFill>
                  <a:schemeClr val="tx1"/>
                </a:solidFill>
              </a:rPr>
              <a:t>Efforts so far (e.g., TEI) only begin to tap into the power of XML.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5254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4652</TotalTime>
  <Words>1155</Words>
  <Application>Microsoft Office PowerPoint</Application>
  <PresentationFormat>Custom</PresentationFormat>
  <Paragraphs>237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White</vt:lpstr>
      <vt:lpstr>FIVE TRANSLATIONS OF ARISTOTLE’S CATEGORIES,  or, HOW TO GET BEYOND THE SILOES OF TRANSLATION STUDIES</vt:lpstr>
      <vt:lpstr>Today’s Digital Project Workflow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Revising the Digital Project Workflow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Parasathi P Poonendarajah</dc:creator>
  <cp:lastModifiedBy>Joel Kalvesmaki</cp:lastModifiedBy>
  <cp:revision>279</cp:revision>
  <cp:lastPrinted>2016-10-10T05:14:14Z</cp:lastPrinted>
  <dcterms:modified xsi:type="dcterms:W3CDTF">2018-03-21T19:32:27Z</dcterms:modified>
</cp:coreProperties>
</file>